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86"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05"/>
    <p:restoredTop sz="96327"/>
  </p:normalViewPr>
  <p:slideViewPr>
    <p:cSldViewPr snapToGrid="0">
      <p:cViewPr varScale="1">
        <p:scale>
          <a:sx n="93" d="100"/>
          <a:sy n="93" d="100"/>
        </p:scale>
        <p:origin x="232" y="8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02C132-78C7-A34E-A8E4-C46CA70B9882}" type="datetimeFigureOut">
              <a:rPr lang="en-US" smtClean="0"/>
              <a:t>11/28/23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723F3E-F45D-E340-88F8-6F8B13E49096}" type="slidenum">
              <a:rPr lang="en-US" smtClean="0"/>
              <a:t>‹#›</a:t>
            </a:fld>
            <a:endParaRPr lang="en-US"/>
          </a:p>
        </p:txBody>
      </p:sp>
    </p:spTree>
    <p:extLst>
      <p:ext uri="{BB962C8B-B14F-4D97-AF65-F5344CB8AC3E}">
        <p14:creationId xmlns:p14="http://schemas.microsoft.com/office/powerpoint/2010/main" val="2496643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b="0" i="0" u="none" strike="noStrike" dirty="0">
                <a:solidFill>
                  <a:srgbClr val="333333"/>
                </a:solidFill>
                <a:effectLst/>
                <a:latin typeface="Helvetica Neue" panose="02000503000000020004" pitchFamily="2" charset="0"/>
              </a:rPr>
              <a:t>后来怀素去洛阳拜访了颜真卿，颜真卿将自己从张旭那里学到的</a:t>
            </a:r>
            <a:r>
              <a:rPr lang="en-US" altLang="zh-CN" b="0" i="0" u="none" strike="noStrike" dirty="0">
                <a:solidFill>
                  <a:srgbClr val="333333"/>
                </a:solidFill>
                <a:effectLst/>
                <a:latin typeface="Helvetica Neue" panose="02000503000000020004" pitchFamily="2" charset="0"/>
              </a:rPr>
              <a:t>《</a:t>
            </a:r>
            <a:r>
              <a:rPr lang="zh-CN" altLang="en-US" b="0" i="0" u="none" strike="noStrike" dirty="0">
                <a:solidFill>
                  <a:srgbClr val="333333"/>
                </a:solidFill>
                <a:effectLst/>
                <a:latin typeface="Helvetica Neue" panose="02000503000000020004" pitchFamily="2" charset="0"/>
              </a:rPr>
              <a:t>述张长史笔法十二意</a:t>
            </a:r>
            <a:r>
              <a:rPr lang="en-US" altLang="zh-CN" b="0" i="0" u="none" strike="noStrike" dirty="0">
                <a:solidFill>
                  <a:srgbClr val="333333"/>
                </a:solidFill>
                <a:effectLst/>
                <a:latin typeface="Helvetica Neue" panose="02000503000000020004" pitchFamily="2" charset="0"/>
              </a:rPr>
              <a:t>》</a:t>
            </a:r>
            <a:r>
              <a:rPr lang="zh-CN" altLang="en-US" b="0" i="0" u="none" strike="noStrike" dirty="0">
                <a:solidFill>
                  <a:srgbClr val="333333"/>
                </a:solidFill>
                <a:effectLst/>
                <a:latin typeface="Helvetica Neue" panose="02000503000000020004" pitchFamily="2" charset="0"/>
              </a:rPr>
              <a:t>全部传授给了怀素。在他</a:t>
            </a:r>
            <a:r>
              <a:rPr lang="en-US" altLang="zh-CN" b="0" i="0" u="none" strike="noStrike" dirty="0">
                <a:solidFill>
                  <a:srgbClr val="333333"/>
                </a:solidFill>
                <a:effectLst/>
                <a:latin typeface="Helvetica Neue" panose="02000503000000020004" pitchFamily="2" charset="0"/>
              </a:rPr>
              <a:t>40</a:t>
            </a:r>
            <a:r>
              <a:rPr lang="zh-CN" altLang="en-US" b="0" i="0" u="none" strike="noStrike" dirty="0">
                <a:solidFill>
                  <a:srgbClr val="333333"/>
                </a:solidFill>
                <a:effectLst/>
                <a:latin typeface="Helvetica Neue" panose="02000503000000020004" pitchFamily="2" charset="0"/>
              </a:rPr>
              <a:t>岁的时候，他写下了“天下第一草书”</a:t>
            </a:r>
            <a:r>
              <a:rPr lang="en-US" altLang="zh-CN" b="0" i="0" u="none" strike="noStrike" dirty="0">
                <a:solidFill>
                  <a:srgbClr val="333333"/>
                </a:solidFill>
                <a:effectLst/>
                <a:latin typeface="Helvetica Neue" panose="02000503000000020004" pitchFamily="2" charset="0"/>
              </a:rPr>
              <a:t>——《</a:t>
            </a:r>
            <a:r>
              <a:rPr lang="zh-CN" altLang="en-US" b="0" i="0" u="none" strike="noStrike" dirty="0">
                <a:solidFill>
                  <a:srgbClr val="333333"/>
                </a:solidFill>
                <a:effectLst/>
                <a:latin typeface="Helvetica Neue" panose="02000503000000020004" pitchFamily="2" charset="0"/>
              </a:rPr>
              <a:t>自叙帖</a:t>
            </a:r>
            <a:r>
              <a:rPr lang="en-US" altLang="zh-CN" b="0" i="0" u="none" strike="noStrike" dirty="0">
                <a:solidFill>
                  <a:srgbClr val="333333"/>
                </a:solidFill>
                <a:effectLst/>
                <a:latin typeface="Helvetica Neue" panose="02000503000000020004" pitchFamily="2" charset="0"/>
              </a:rPr>
              <a:t>》</a:t>
            </a:r>
            <a:r>
              <a:rPr lang="zh-CN" altLang="en-US" b="0" i="0" u="none" strike="noStrike" dirty="0">
                <a:solidFill>
                  <a:srgbClr val="333333"/>
                </a:solidFill>
                <a:effectLst/>
                <a:latin typeface="Helvetica Neue" panose="02000503000000020004" pitchFamily="2" charset="0"/>
              </a:rPr>
              <a:t>，这件草书作品完完全全是怀素个人的一个展现</a:t>
            </a:r>
            <a:endParaRPr lang="en-US" dirty="0"/>
          </a:p>
        </p:txBody>
      </p:sp>
      <p:sp>
        <p:nvSpPr>
          <p:cNvPr id="4" name="Slide Number Placeholder 3"/>
          <p:cNvSpPr>
            <a:spLocks noGrp="1"/>
          </p:cNvSpPr>
          <p:nvPr>
            <p:ph type="sldNum" sz="quarter" idx="5"/>
          </p:nvPr>
        </p:nvSpPr>
        <p:spPr/>
        <p:txBody>
          <a:bodyPr/>
          <a:lstStyle/>
          <a:p>
            <a:fld id="{79723F3E-F45D-E340-88F8-6F8B13E49096}" type="slidenum">
              <a:rPr lang="en-US" smtClean="0"/>
              <a:t>10</a:t>
            </a:fld>
            <a:endParaRPr lang="en-US"/>
          </a:p>
        </p:txBody>
      </p:sp>
    </p:spTree>
    <p:extLst>
      <p:ext uri="{BB962C8B-B14F-4D97-AF65-F5344CB8AC3E}">
        <p14:creationId xmlns:p14="http://schemas.microsoft.com/office/powerpoint/2010/main" val="285482085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0834" y="4299696"/>
            <a:ext cx="10222992" cy="80683"/>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20834" y="1484779"/>
            <a:ext cx="10222992" cy="2743200"/>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1051560" y="1432223"/>
            <a:ext cx="9966960" cy="3035808"/>
          </a:xfrm>
        </p:spPr>
        <p:txBody>
          <a:bodyPr anchor="ctr">
            <a:noAutofit/>
          </a:bodyPr>
          <a:lstStyle>
            <a:lvl1pPr algn="l">
              <a:lnSpc>
                <a:spcPct val="85000"/>
              </a:lnSpc>
              <a:defRPr sz="7200" b="1" cap="none"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11/28/23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b="1"/>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3783673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11/28/23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34825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11/28/23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66568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11/28/23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92597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67128" y="1225296"/>
            <a:ext cx="9281160" cy="3520440"/>
          </a:xfrm>
        </p:spPr>
        <p:txBody>
          <a:bodyPr anchor="ctr">
            <a:normAutofit/>
          </a:bodyPr>
          <a:lstStyle>
            <a:lvl1pPr>
              <a:lnSpc>
                <a:spcPct val="85000"/>
              </a:lnSpc>
              <a:defRPr sz="7200" b="1"/>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48A87A34-81AB-432B-8DAE-1953F412C126}" type="datetimeFigureOut">
              <a:rPr lang="en-US" smtClean="0"/>
              <a:t>11/28/23</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4214979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11/28/23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35616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pPr/>
              <a:t>11/28/23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084268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8A87A34-81AB-432B-8DAE-1953F412C126}" type="datetimeFigureOut">
              <a:rPr lang="en-US" smtClean="0"/>
              <a:t>11/28/23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52615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11/28/23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0183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11/28/23</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64853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p:cNvSpPr>
          <p:nvPr>
            <p:ph type="pic" idx="1"/>
          </p:nvPr>
        </p:nvSpPr>
        <p:spPr>
          <a:xfrm>
            <a:off x="0" y="0"/>
            <a:ext cx="8303740"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11/28/23</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905455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48A87A34-81AB-432B-8DAE-1953F412C126}" type="datetimeFigureOut">
              <a:rPr lang="en-US" smtClean="0"/>
              <a:pPr/>
              <a:t>11/28/23</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n-lt"/>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607198968"/>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sz="4800" b="1" kern="1200" cap="none"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CF91BE0-1B36-445A-D551-419D137F5C17}"/>
              </a:ext>
            </a:extLst>
          </p:cNvPr>
          <p:cNvSpPr>
            <a:spLocks noGrp="1"/>
          </p:cNvSpPr>
          <p:nvPr>
            <p:ph type="subTitle" idx="1"/>
          </p:nvPr>
        </p:nvSpPr>
        <p:spPr>
          <a:xfrm>
            <a:off x="7577694" y="3511331"/>
            <a:ext cx="3567384" cy="500469"/>
          </a:xfrm>
        </p:spPr>
        <p:txBody>
          <a:bodyPr/>
          <a:lstStyle/>
          <a:p>
            <a:r>
              <a:rPr lang="en-US" dirty="0"/>
              <a:t>Presented by </a:t>
            </a:r>
            <a:r>
              <a:rPr lang="en-US" dirty="0" err="1"/>
              <a:t>XinYuan</a:t>
            </a:r>
            <a:r>
              <a:rPr lang="en-US" dirty="0"/>
              <a:t> Hu</a:t>
            </a:r>
          </a:p>
        </p:txBody>
      </p:sp>
      <p:sp>
        <p:nvSpPr>
          <p:cNvPr id="4" name="TextBox 3">
            <a:extLst>
              <a:ext uri="{FF2B5EF4-FFF2-40B4-BE49-F238E27FC236}">
                <a16:creationId xmlns:a16="http://schemas.microsoft.com/office/drawing/2014/main" id="{32E1E55E-82B3-430E-E4C1-591C81EB8367}"/>
              </a:ext>
            </a:extLst>
          </p:cNvPr>
          <p:cNvSpPr txBox="1"/>
          <p:nvPr/>
        </p:nvSpPr>
        <p:spPr>
          <a:xfrm>
            <a:off x="1033970" y="1592344"/>
            <a:ext cx="10111108" cy="1754326"/>
          </a:xfrm>
          <a:prstGeom prst="rect">
            <a:avLst/>
          </a:prstGeom>
          <a:noFill/>
        </p:spPr>
        <p:txBody>
          <a:bodyPr wrap="square" rtlCol="0">
            <a:spAutoFit/>
          </a:bodyPr>
          <a:lstStyle/>
          <a:p>
            <a:r>
              <a:rPr lang="en-US" sz="5400" dirty="0"/>
              <a:t>Cursive Script of 			   			            Chinese Calligraphy</a:t>
            </a:r>
          </a:p>
        </p:txBody>
      </p:sp>
    </p:spTree>
    <p:extLst>
      <p:ext uri="{BB962C8B-B14F-4D97-AF65-F5344CB8AC3E}">
        <p14:creationId xmlns:p14="http://schemas.microsoft.com/office/powerpoint/2010/main" val="34834271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F7B9026-36AD-42E4-B172-8D68F3A33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close-up of a black background with writing&#10;&#10;Description automatically generated">
            <a:extLst>
              <a:ext uri="{FF2B5EF4-FFF2-40B4-BE49-F238E27FC236}">
                <a16:creationId xmlns:a16="http://schemas.microsoft.com/office/drawing/2014/main" id="{5E1C3AE0-3C0D-641B-149F-64D45E216197}"/>
              </a:ext>
            </a:extLst>
          </p:cNvPr>
          <p:cNvPicPr>
            <a:picLocks noChangeAspect="1"/>
          </p:cNvPicPr>
          <p:nvPr/>
        </p:nvPicPr>
        <p:blipFill rotWithShape="1">
          <a:blip r:embed="rId3"/>
          <a:srcRect t="7327" r="-1" b="11525"/>
          <a:stretch/>
        </p:blipFill>
        <p:spPr>
          <a:xfrm>
            <a:off x="192528" y="171716"/>
            <a:ext cx="3793268" cy="6514565"/>
          </a:xfrm>
          <a:prstGeom prst="rect">
            <a:avLst/>
          </a:prstGeom>
        </p:spPr>
      </p:pic>
      <p:pic>
        <p:nvPicPr>
          <p:cNvPr id="5" name="Picture 4" descr="A black and white chinese characters&#10;&#10;Description automatically generated with medium confidence">
            <a:extLst>
              <a:ext uri="{FF2B5EF4-FFF2-40B4-BE49-F238E27FC236}">
                <a16:creationId xmlns:a16="http://schemas.microsoft.com/office/drawing/2014/main" id="{261CDDB2-1A5E-67AF-D49F-606EBA343979}"/>
              </a:ext>
            </a:extLst>
          </p:cNvPr>
          <p:cNvPicPr>
            <a:picLocks noChangeAspect="1"/>
          </p:cNvPicPr>
          <p:nvPr/>
        </p:nvPicPr>
        <p:blipFill rotWithShape="1">
          <a:blip r:embed="rId4"/>
          <a:srcRect r="-1" b="19482"/>
          <a:stretch/>
        </p:blipFill>
        <p:spPr>
          <a:xfrm>
            <a:off x="4184538" y="171716"/>
            <a:ext cx="3822924" cy="6514565"/>
          </a:xfrm>
          <a:prstGeom prst="rect">
            <a:avLst/>
          </a:prstGeom>
        </p:spPr>
      </p:pic>
      <p:pic>
        <p:nvPicPr>
          <p:cNvPr id="4" name="Picture 3" descr="A close-up of writing on a black background&#10;&#10;Description automatically generated">
            <a:extLst>
              <a:ext uri="{FF2B5EF4-FFF2-40B4-BE49-F238E27FC236}">
                <a16:creationId xmlns:a16="http://schemas.microsoft.com/office/drawing/2014/main" id="{2E3E128B-4C95-570B-EAF4-A54964F9AAFB}"/>
              </a:ext>
            </a:extLst>
          </p:cNvPr>
          <p:cNvPicPr>
            <a:picLocks noChangeAspect="1"/>
          </p:cNvPicPr>
          <p:nvPr/>
        </p:nvPicPr>
        <p:blipFill rotWithShape="1">
          <a:blip r:embed="rId5"/>
          <a:srcRect r="2" b="25836"/>
          <a:stretch/>
        </p:blipFill>
        <p:spPr>
          <a:xfrm>
            <a:off x="8188032" y="171716"/>
            <a:ext cx="3799007" cy="6514565"/>
          </a:xfrm>
          <a:prstGeom prst="rect">
            <a:avLst/>
          </a:prstGeom>
        </p:spPr>
      </p:pic>
    </p:spTree>
    <p:extLst>
      <p:ext uri="{BB962C8B-B14F-4D97-AF65-F5344CB8AC3E}">
        <p14:creationId xmlns:p14="http://schemas.microsoft.com/office/powerpoint/2010/main" val="206777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29B68D6-C6CC-4D1D-92F1-5FE2522D57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4527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507A122-28DF-9C9A-D161-15BE40AC3A66}"/>
              </a:ext>
            </a:extLst>
          </p:cNvPr>
          <p:cNvSpPr txBox="1"/>
          <p:nvPr/>
        </p:nvSpPr>
        <p:spPr>
          <a:xfrm>
            <a:off x="382280" y="484632"/>
            <a:ext cx="6743844" cy="160934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a:blipFill>
                  <a:blip r:embed="rId4">
                    <a:extLst>
                      <a:ext uri="{28A0092B-C50C-407E-A947-70E740481C1C}">
                        <a14:useLocalDpi xmlns:a14="http://schemas.microsoft.com/office/drawing/2010/main" val="0"/>
                      </a:ext>
                    </a:extLst>
                  </a:blip>
                  <a:tile tx="6350" ty="-127000" sx="65000" sy="64000" flip="none" algn="tl"/>
                </a:blipFill>
                <a:latin typeface="+mj-lt"/>
                <a:ea typeface="+mj-ea"/>
                <a:cs typeface="+mj-cs"/>
              </a:rPr>
              <a:t>Wang Xizhi's Seventeenth Exemplar</a:t>
            </a:r>
          </a:p>
        </p:txBody>
      </p:sp>
      <p:sp>
        <p:nvSpPr>
          <p:cNvPr id="5" name="TextBox 4">
            <a:extLst>
              <a:ext uri="{FF2B5EF4-FFF2-40B4-BE49-F238E27FC236}">
                <a16:creationId xmlns:a16="http://schemas.microsoft.com/office/drawing/2014/main" id="{A39EB784-B6F5-6347-8A16-DD355A97562C}"/>
              </a:ext>
            </a:extLst>
          </p:cNvPr>
          <p:cNvSpPr txBox="1"/>
          <p:nvPr/>
        </p:nvSpPr>
        <p:spPr>
          <a:xfrm>
            <a:off x="382279" y="2121408"/>
            <a:ext cx="6743845" cy="4050792"/>
          </a:xfrm>
          <a:prstGeom prst="rect">
            <a:avLst/>
          </a:prstGeom>
        </p:spPr>
        <p:txBody>
          <a:bodyPr vert="horz" lIns="91440" tIns="45720" rIns="91440" bIns="45720" rtlCol="0">
            <a:normAutofit/>
          </a:bodyPr>
          <a:lstStyle/>
          <a:p>
            <a:pPr indent="-182880">
              <a:lnSpc>
                <a:spcPct val="90000"/>
              </a:lnSpc>
              <a:spcAft>
                <a:spcPts val="600"/>
              </a:spcAft>
              <a:buClr>
                <a:schemeClr val="accent1">
                  <a:lumMod val="75000"/>
                </a:schemeClr>
              </a:buClr>
              <a:buSzPct val="85000"/>
              <a:buFont typeface="Wingdings" pitchFamily="2" charset="2"/>
              <a:buChar char="§"/>
            </a:pPr>
            <a:r>
              <a:rPr lang="zh-CN" altLang="en-US" sz="3200" dirty="0"/>
              <a:t>十七帖 </a:t>
            </a:r>
            <a:r>
              <a:rPr lang="en-US" altLang="zh-CN" sz="3200" dirty="0"/>
              <a:t>(</a:t>
            </a:r>
            <a:r>
              <a:rPr lang="en-US" sz="3200" dirty="0"/>
              <a:t>seventeen exemplar) is a cursive calligraphic masterpiece written by Wang Xizhi (303–361). The original was lost but it was replicated many times over the centuries by stone carving and stone rubbing. Most of the surviving replicas are severely damaged.</a:t>
            </a:r>
          </a:p>
        </p:txBody>
      </p:sp>
      <p:pic>
        <p:nvPicPr>
          <p:cNvPr id="2" name="Picture 1">
            <a:extLst>
              <a:ext uri="{FF2B5EF4-FFF2-40B4-BE49-F238E27FC236}">
                <a16:creationId xmlns:a16="http://schemas.microsoft.com/office/drawing/2014/main" id="{945A0835-D5EA-1739-00EE-2FBED7C0C377}"/>
              </a:ext>
            </a:extLst>
          </p:cNvPr>
          <p:cNvPicPr>
            <a:picLocks noChangeAspect="1"/>
          </p:cNvPicPr>
          <p:nvPr/>
        </p:nvPicPr>
        <p:blipFill rotWithShape="1">
          <a:blip r:embed="rId5"/>
          <a:srcRect r="7176" b="-4"/>
          <a:stretch/>
        </p:blipFill>
        <p:spPr>
          <a:xfrm>
            <a:off x="8203460" y="953530"/>
            <a:ext cx="3369177" cy="4653571"/>
          </a:xfrm>
          <a:prstGeom prst="rect">
            <a:avLst/>
          </a:prstGeom>
        </p:spPr>
      </p:pic>
      <p:grpSp>
        <p:nvGrpSpPr>
          <p:cNvPr id="12" name="Group 11">
            <a:extLst>
              <a:ext uri="{FF2B5EF4-FFF2-40B4-BE49-F238E27FC236}">
                <a16:creationId xmlns:a16="http://schemas.microsoft.com/office/drawing/2014/main" id="{4732A386-7C2A-439A-BB1D-5CC2440E65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 name="Oval 12">
              <a:extLst>
                <a:ext uri="{FF2B5EF4-FFF2-40B4-BE49-F238E27FC236}">
                  <a16:creationId xmlns:a16="http://schemas.microsoft.com/office/drawing/2014/main" id="{A1CD6A5D-4173-44ED-B98B-3F63242220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89485095-E900-493D-BBC5-801B7384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404605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09704-3F92-9F0F-910C-C44C0DBA5E49}"/>
              </a:ext>
            </a:extLst>
          </p:cNvPr>
          <p:cNvSpPr>
            <a:spLocks noGrp="1"/>
          </p:cNvSpPr>
          <p:nvPr>
            <p:ph type="title"/>
          </p:nvPr>
        </p:nvSpPr>
        <p:spPr>
          <a:xfrm>
            <a:off x="1352354" y="457187"/>
            <a:ext cx="10084272" cy="1231752"/>
          </a:xfrm>
        </p:spPr>
        <p:txBody>
          <a:bodyPr vert="horz" lIns="91440" tIns="45720" rIns="91440" bIns="0" rtlCol="0" anchor="b">
            <a:normAutofit/>
          </a:bodyPr>
          <a:lstStyle/>
          <a:p>
            <a:r>
              <a:rPr lang="en-US" sz="3600" dirty="0"/>
              <a:t>Appreciation of his seventeenth exemplar</a:t>
            </a:r>
          </a:p>
        </p:txBody>
      </p:sp>
      <p:pic>
        <p:nvPicPr>
          <p:cNvPr id="5" name="Picture 4">
            <a:extLst>
              <a:ext uri="{FF2B5EF4-FFF2-40B4-BE49-F238E27FC236}">
                <a16:creationId xmlns:a16="http://schemas.microsoft.com/office/drawing/2014/main" id="{5F8DDCAB-C452-9D3E-AF8F-ED267E8798A4}"/>
              </a:ext>
            </a:extLst>
          </p:cNvPr>
          <p:cNvPicPr>
            <a:picLocks noChangeAspect="1"/>
          </p:cNvPicPr>
          <p:nvPr/>
        </p:nvPicPr>
        <p:blipFill>
          <a:blip r:embed="rId2"/>
          <a:stretch>
            <a:fillRect/>
          </a:stretch>
        </p:blipFill>
        <p:spPr>
          <a:xfrm>
            <a:off x="5753737" y="2384579"/>
            <a:ext cx="2815766" cy="3586965"/>
          </a:xfrm>
          <a:prstGeom prst="rect">
            <a:avLst/>
          </a:prstGeom>
        </p:spPr>
      </p:pic>
      <p:pic>
        <p:nvPicPr>
          <p:cNvPr id="4" name="Picture 3">
            <a:extLst>
              <a:ext uri="{FF2B5EF4-FFF2-40B4-BE49-F238E27FC236}">
                <a16:creationId xmlns:a16="http://schemas.microsoft.com/office/drawing/2014/main" id="{F90477A4-1103-10F7-4F02-592F8D10E064}"/>
              </a:ext>
            </a:extLst>
          </p:cNvPr>
          <p:cNvPicPr>
            <a:picLocks noChangeAspect="1"/>
          </p:cNvPicPr>
          <p:nvPr/>
        </p:nvPicPr>
        <p:blipFill>
          <a:blip r:embed="rId3"/>
          <a:stretch>
            <a:fillRect/>
          </a:stretch>
        </p:blipFill>
        <p:spPr>
          <a:xfrm>
            <a:off x="243351" y="2295586"/>
            <a:ext cx="2824729" cy="3586959"/>
          </a:xfrm>
          <a:prstGeom prst="rect">
            <a:avLst/>
          </a:prstGeom>
        </p:spPr>
      </p:pic>
      <p:sp>
        <p:nvSpPr>
          <p:cNvPr id="7" name="TextBox 6">
            <a:extLst>
              <a:ext uri="{FF2B5EF4-FFF2-40B4-BE49-F238E27FC236}">
                <a16:creationId xmlns:a16="http://schemas.microsoft.com/office/drawing/2014/main" id="{EF1EB7D5-F0E7-B852-19B5-C9DB9A9E700C}"/>
              </a:ext>
            </a:extLst>
          </p:cNvPr>
          <p:cNvSpPr txBox="1"/>
          <p:nvPr/>
        </p:nvSpPr>
        <p:spPr>
          <a:xfrm>
            <a:off x="3135892" y="2331403"/>
            <a:ext cx="2617845" cy="3693319"/>
          </a:xfrm>
          <a:prstGeom prst="rect">
            <a:avLst/>
          </a:prstGeom>
          <a:noFill/>
        </p:spPr>
        <p:txBody>
          <a:bodyPr wrap="square" rtlCol="0">
            <a:spAutoFit/>
          </a:bodyPr>
          <a:lstStyle/>
          <a:p>
            <a:r>
              <a:rPr lang="en-US" dirty="0"/>
              <a:t>On the 17th, the letter was written and I wanted to ask Chi </a:t>
            </a:r>
            <a:r>
              <a:rPr lang="en-US" dirty="0" err="1"/>
              <a:t>Sima</a:t>
            </a:r>
            <a:r>
              <a:rPr lang="en-US" dirty="0"/>
              <a:t> to take it with me. But before I set off, I received your letter on the same day. I was very pleased. What I want to say has been written in the previous letter, so I will only write a few words here as a reply.</a:t>
            </a:r>
          </a:p>
        </p:txBody>
      </p:sp>
      <p:sp>
        <p:nvSpPr>
          <p:cNvPr id="8" name="TextBox 7">
            <a:extLst>
              <a:ext uri="{FF2B5EF4-FFF2-40B4-BE49-F238E27FC236}">
                <a16:creationId xmlns:a16="http://schemas.microsoft.com/office/drawing/2014/main" id="{E3D9DE3C-61B9-95EE-EF3A-A2A249B5F5F5}"/>
              </a:ext>
            </a:extLst>
          </p:cNvPr>
          <p:cNvSpPr txBox="1"/>
          <p:nvPr/>
        </p:nvSpPr>
        <p:spPr>
          <a:xfrm>
            <a:off x="8705127" y="2397023"/>
            <a:ext cx="3419061" cy="3693319"/>
          </a:xfrm>
          <a:prstGeom prst="rect">
            <a:avLst/>
          </a:prstGeom>
          <a:noFill/>
        </p:spPr>
        <p:txBody>
          <a:bodyPr wrap="square" rtlCol="0">
            <a:spAutoFit/>
          </a:bodyPr>
          <a:lstStyle/>
          <a:p>
            <a:r>
              <a:rPr lang="en-US" b="0" i="0" u="none" strike="noStrike" dirty="0">
                <a:solidFill>
                  <a:srgbClr val="0F0F0F"/>
                </a:solidFill>
                <a:effectLst/>
                <a:latin typeface="Söhne"/>
              </a:rPr>
              <a:t>"During my last journey to the east, I caught a glimpse of the beautiful landscapes of that time. I have been contemplating the idea of leading a reclusive life for a long time. Why do you repeatedly bring up the matter of returning to official service ? It feels like dream words. Unfortunately, we haven't had the chance to meet in person, which I deeply regret. In letters, it is challenging to fully express my feelings."</a:t>
            </a:r>
            <a:endParaRPr lang="en-US" dirty="0"/>
          </a:p>
        </p:txBody>
      </p:sp>
    </p:spTree>
    <p:extLst>
      <p:ext uri="{BB962C8B-B14F-4D97-AF65-F5344CB8AC3E}">
        <p14:creationId xmlns:p14="http://schemas.microsoft.com/office/powerpoint/2010/main" val="1396115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0">
            <a:extLst>
              <a:ext uri="{FF2B5EF4-FFF2-40B4-BE49-F238E27FC236}">
                <a16:creationId xmlns:a16="http://schemas.microsoft.com/office/drawing/2014/main" id="{C96C8BAF-68F3-4B78-B238-35DF5D865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32">
            <a:extLst>
              <a:ext uri="{FF2B5EF4-FFF2-40B4-BE49-F238E27FC236}">
                <a16:creationId xmlns:a16="http://schemas.microsoft.com/office/drawing/2014/main" id="{4F4CD6D0-5A87-4BA2-A13A-0E40511C3C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699565"/>
            <a:ext cx="3553132" cy="5156200"/>
            <a:chOff x="7807230" y="2012810"/>
            <a:chExt cx="3251252" cy="3459865"/>
          </a:xfrm>
        </p:grpSpPr>
        <p:sp>
          <p:nvSpPr>
            <p:cNvPr id="34" name="Rectangle 33">
              <a:extLst>
                <a:ext uri="{FF2B5EF4-FFF2-40B4-BE49-F238E27FC236}">
                  <a16:creationId xmlns:a16="http://schemas.microsoft.com/office/drawing/2014/main" id="{5877EAC0-2063-444D-8EE9-72FED2E03B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34">
              <a:extLst>
                <a:ext uri="{FF2B5EF4-FFF2-40B4-BE49-F238E27FC236}">
                  <a16:creationId xmlns:a16="http://schemas.microsoft.com/office/drawing/2014/main" id="{2C155BF8-661A-4F4A-B4EC-923105C69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1911043C-9C0E-633C-9D88-03D54B5BC8ED}"/>
              </a:ext>
            </a:extLst>
          </p:cNvPr>
          <p:cNvPicPr>
            <a:picLocks noChangeAspect="1"/>
          </p:cNvPicPr>
          <p:nvPr/>
        </p:nvPicPr>
        <p:blipFill>
          <a:blip r:embed="rId2"/>
          <a:stretch>
            <a:fillRect/>
          </a:stretch>
        </p:blipFill>
        <p:spPr>
          <a:xfrm>
            <a:off x="706568" y="1239859"/>
            <a:ext cx="3209544" cy="4075611"/>
          </a:xfrm>
          <a:prstGeom prst="rect">
            <a:avLst/>
          </a:prstGeom>
        </p:spPr>
      </p:pic>
      <p:grpSp>
        <p:nvGrpSpPr>
          <p:cNvPr id="46" name="Group 36">
            <a:extLst>
              <a:ext uri="{FF2B5EF4-FFF2-40B4-BE49-F238E27FC236}">
                <a16:creationId xmlns:a16="http://schemas.microsoft.com/office/drawing/2014/main" id="{E9537076-EF48-4F72-9164-FD8260D55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19434" y="699565"/>
            <a:ext cx="3553132" cy="5156200"/>
            <a:chOff x="7807230" y="2012810"/>
            <a:chExt cx="3251252" cy="3459865"/>
          </a:xfrm>
        </p:grpSpPr>
        <p:sp>
          <p:nvSpPr>
            <p:cNvPr id="38" name="Rectangle 37">
              <a:extLst>
                <a:ext uri="{FF2B5EF4-FFF2-40B4-BE49-F238E27FC236}">
                  <a16:creationId xmlns:a16="http://schemas.microsoft.com/office/drawing/2014/main" id="{689673CB-C48B-4D05-B6E4-B88CD5BAA0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96C31A20-B341-476E-8C04-A26C87E1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6EFC3492-86BD-4D75-B5B4-C2DBFE0BD1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04093" y="699565"/>
            <a:ext cx="3553132" cy="5156200"/>
            <a:chOff x="7807230" y="2012810"/>
            <a:chExt cx="3251252" cy="3459865"/>
          </a:xfrm>
        </p:grpSpPr>
        <p:sp>
          <p:nvSpPr>
            <p:cNvPr id="42" name="Rectangle 41">
              <a:extLst>
                <a:ext uri="{FF2B5EF4-FFF2-40B4-BE49-F238E27FC236}">
                  <a16:creationId xmlns:a16="http://schemas.microsoft.com/office/drawing/2014/main" id="{F72E5074-2516-4705-BFF1-F508394A0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02259E4C-F24C-4180-AEC3-76255D535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FCD98DEF-B64A-C4AC-9663-9DA4C76CC261}"/>
              </a:ext>
            </a:extLst>
          </p:cNvPr>
          <p:cNvPicPr>
            <a:picLocks noChangeAspect="1"/>
          </p:cNvPicPr>
          <p:nvPr/>
        </p:nvPicPr>
        <p:blipFill>
          <a:blip r:embed="rId3"/>
          <a:stretch>
            <a:fillRect/>
          </a:stretch>
        </p:blipFill>
        <p:spPr>
          <a:xfrm>
            <a:off x="4491228" y="1239859"/>
            <a:ext cx="3209544" cy="3974669"/>
          </a:xfrm>
          <a:prstGeom prst="rect">
            <a:avLst/>
          </a:prstGeom>
        </p:spPr>
      </p:pic>
      <p:pic>
        <p:nvPicPr>
          <p:cNvPr id="2" name="Picture 1">
            <a:extLst>
              <a:ext uri="{FF2B5EF4-FFF2-40B4-BE49-F238E27FC236}">
                <a16:creationId xmlns:a16="http://schemas.microsoft.com/office/drawing/2014/main" id="{966A0F12-F86D-937D-F659-B96CE00B51F5}"/>
              </a:ext>
            </a:extLst>
          </p:cNvPr>
          <p:cNvPicPr>
            <a:picLocks noChangeAspect="1"/>
          </p:cNvPicPr>
          <p:nvPr/>
        </p:nvPicPr>
        <p:blipFill>
          <a:blip r:embed="rId4"/>
          <a:stretch>
            <a:fillRect/>
          </a:stretch>
        </p:blipFill>
        <p:spPr>
          <a:xfrm>
            <a:off x="8275887" y="1239859"/>
            <a:ext cx="3209544" cy="4049899"/>
          </a:xfrm>
          <a:prstGeom prst="rect">
            <a:avLst/>
          </a:prstGeom>
        </p:spPr>
      </p:pic>
    </p:spTree>
    <p:extLst>
      <p:ext uri="{BB962C8B-B14F-4D97-AF65-F5344CB8AC3E}">
        <p14:creationId xmlns:p14="http://schemas.microsoft.com/office/powerpoint/2010/main" val="38692754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96C8BAF-68F3-4B78-B238-35DF5D865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4F4CD6D0-5A87-4BA2-A13A-0E40511C3C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699565"/>
            <a:ext cx="3553132" cy="5156200"/>
            <a:chOff x="7807230" y="2012810"/>
            <a:chExt cx="3251252" cy="3459865"/>
          </a:xfrm>
        </p:grpSpPr>
        <p:sp>
          <p:nvSpPr>
            <p:cNvPr id="14" name="Rectangle 13">
              <a:extLst>
                <a:ext uri="{FF2B5EF4-FFF2-40B4-BE49-F238E27FC236}">
                  <a16:creationId xmlns:a16="http://schemas.microsoft.com/office/drawing/2014/main" id="{5877EAC0-2063-444D-8EE9-72FED2E03B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C155BF8-661A-4F4A-B4EC-923105C69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46C59607-FB3B-D8B2-D9DA-2B2666C10C00}"/>
              </a:ext>
            </a:extLst>
          </p:cNvPr>
          <p:cNvPicPr>
            <a:picLocks noChangeAspect="1"/>
          </p:cNvPicPr>
          <p:nvPr/>
        </p:nvPicPr>
        <p:blipFill>
          <a:blip r:embed="rId2"/>
          <a:stretch>
            <a:fillRect/>
          </a:stretch>
        </p:blipFill>
        <p:spPr>
          <a:xfrm>
            <a:off x="706568" y="1226838"/>
            <a:ext cx="3209544" cy="4101654"/>
          </a:xfrm>
          <a:prstGeom prst="rect">
            <a:avLst/>
          </a:prstGeom>
        </p:spPr>
      </p:pic>
      <p:grpSp>
        <p:nvGrpSpPr>
          <p:cNvPr id="17" name="Group 16">
            <a:extLst>
              <a:ext uri="{FF2B5EF4-FFF2-40B4-BE49-F238E27FC236}">
                <a16:creationId xmlns:a16="http://schemas.microsoft.com/office/drawing/2014/main" id="{E9537076-EF48-4F72-9164-FD8260D55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19434" y="699565"/>
            <a:ext cx="3553132" cy="5156200"/>
            <a:chOff x="7807230" y="2012810"/>
            <a:chExt cx="3251252" cy="3459865"/>
          </a:xfrm>
        </p:grpSpPr>
        <p:sp>
          <p:nvSpPr>
            <p:cNvPr id="18" name="Rectangle 17">
              <a:extLst>
                <a:ext uri="{FF2B5EF4-FFF2-40B4-BE49-F238E27FC236}">
                  <a16:creationId xmlns:a16="http://schemas.microsoft.com/office/drawing/2014/main" id="{689673CB-C48B-4D05-B6E4-B88CD5BAA0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6C31A20-B341-476E-8C04-A26C87E1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27C5C0DC-EC9E-0B08-BBF2-E22CEFD04966}"/>
              </a:ext>
            </a:extLst>
          </p:cNvPr>
          <p:cNvPicPr>
            <a:picLocks noChangeAspect="1"/>
          </p:cNvPicPr>
          <p:nvPr/>
        </p:nvPicPr>
        <p:blipFill>
          <a:blip r:embed="rId3"/>
          <a:stretch>
            <a:fillRect/>
          </a:stretch>
        </p:blipFill>
        <p:spPr>
          <a:xfrm>
            <a:off x="4487333" y="1233369"/>
            <a:ext cx="3209544" cy="4088592"/>
          </a:xfrm>
          <a:prstGeom prst="rect">
            <a:avLst/>
          </a:prstGeom>
        </p:spPr>
      </p:pic>
      <p:grpSp>
        <p:nvGrpSpPr>
          <p:cNvPr id="21" name="Group 20">
            <a:extLst>
              <a:ext uri="{FF2B5EF4-FFF2-40B4-BE49-F238E27FC236}">
                <a16:creationId xmlns:a16="http://schemas.microsoft.com/office/drawing/2014/main" id="{6EFC3492-86BD-4D75-B5B4-C2DBFE0BD1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04093" y="699565"/>
            <a:ext cx="3553132" cy="5156200"/>
            <a:chOff x="7807230" y="2012810"/>
            <a:chExt cx="3251252" cy="3459865"/>
          </a:xfrm>
        </p:grpSpPr>
        <p:sp>
          <p:nvSpPr>
            <p:cNvPr id="22" name="Rectangle 21">
              <a:extLst>
                <a:ext uri="{FF2B5EF4-FFF2-40B4-BE49-F238E27FC236}">
                  <a16:creationId xmlns:a16="http://schemas.microsoft.com/office/drawing/2014/main" id="{F72E5074-2516-4705-BFF1-F508394A0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2259E4C-F24C-4180-AEC3-76255D535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6B1ED358-B14D-C938-AC90-D13AC4FB9ABB}"/>
              </a:ext>
            </a:extLst>
          </p:cNvPr>
          <p:cNvPicPr>
            <a:picLocks noChangeAspect="1"/>
          </p:cNvPicPr>
          <p:nvPr/>
        </p:nvPicPr>
        <p:blipFill>
          <a:blip r:embed="rId4"/>
          <a:stretch>
            <a:fillRect/>
          </a:stretch>
        </p:blipFill>
        <p:spPr>
          <a:xfrm>
            <a:off x="8275887" y="1259084"/>
            <a:ext cx="3209544" cy="4037162"/>
          </a:xfrm>
          <a:prstGeom prst="rect">
            <a:avLst/>
          </a:prstGeom>
        </p:spPr>
      </p:pic>
    </p:spTree>
    <p:extLst>
      <p:ext uri="{BB962C8B-B14F-4D97-AF65-F5344CB8AC3E}">
        <p14:creationId xmlns:p14="http://schemas.microsoft.com/office/powerpoint/2010/main" val="36313562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96B22-5CEF-C774-2D72-59E75F80EAFB}"/>
              </a:ext>
            </a:extLst>
          </p:cNvPr>
          <p:cNvSpPr>
            <a:spLocks noGrp="1"/>
          </p:cNvSpPr>
          <p:nvPr>
            <p:ph type="title"/>
          </p:nvPr>
        </p:nvSpPr>
        <p:spPr>
          <a:xfrm>
            <a:off x="1613187" y="-175857"/>
            <a:ext cx="10058400" cy="1609344"/>
          </a:xfrm>
        </p:spPr>
        <p:txBody>
          <a:bodyPr/>
          <a:lstStyle/>
          <a:p>
            <a:r>
              <a:rPr lang="en-US" dirty="0"/>
              <a:t>Types of cursives</a:t>
            </a:r>
          </a:p>
        </p:txBody>
      </p:sp>
      <p:sp>
        <p:nvSpPr>
          <p:cNvPr id="3" name="Content Placeholder 2">
            <a:extLst>
              <a:ext uri="{FF2B5EF4-FFF2-40B4-BE49-F238E27FC236}">
                <a16:creationId xmlns:a16="http://schemas.microsoft.com/office/drawing/2014/main" id="{44E2BB0C-3F30-FB75-DC93-9A5101BD9A6E}"/>
              </a:ext>
            </a:extLst>
          </p:cNvPr>
          <p:cNvSpPr>
            <a:spLocks noGrp="1"/>
          </p:cNvSpPr>
          <p:nvPr>
            <p:ph idx="1"/>
          </p:nvPr>
        </p:nvSpPr>
        <p:spPr>
          <a:xfrm>
            <a:off x="872086" y="1129579"/>
            <a:ext cx="6417630" cy="4050792"/>
          </a:xfrm>
        </p:spPr>
        <p:txBody>
          <a:bodyPr>
            <a:normAutofit/>
          </a:bodyPr>
          <a:lstStyle/>
          <a:p>
            <a:r>
              <a:rPr lang="en-US" dirty="0" err="1"/>
              <a:t>章草</a:t>
            </a:r>
            <a:r>
              <a:rPr lang="zh-CN" altLang="en-US" dirty="0">
                <a:sym typeface="Wingdings" pitchFamily="2" charset="2"/>
              </a:rPr>
              <a:t>（</a:t>
            </a:r>
            <a:r>
              <a:rPr lang="en-US" altLang="zh-CN" dirty="0" err="1">
                <a:sym typeface="Wingdings" pitchFamily="2" charset="2"/>
              </a:rPr>
              <a:t>zhangcao</a:t>
            </a:r>
            <a:r>
              <a:rPr lang="zh-CN" altLang="en-US" dirty="0">
                <a:sym typeface="Wingdings" pitchFamily="2" charset="2"/>
              </a:rPr>
              <a:t>）：</a:t>
            </a:r>
            <a:r>
              <a:rPr lang="en-US" altLang="zh-CN" dirty="0"/>
              <a:t>It evolved directly from official script, originated in the Western Han Dynasty, and matured in the Eastern Han Dynasty.</a:t>
            </a:r>
            <a:endParaRPr lang="en-US" dirty="0"/>
          </a:p>
          <a:p>
            <a:r>
              <a:rPr lang="en-US" dirty="0" err="1"/>
              <a:t>行草</a:t>
            </a:r>
            <a:r>
              <a:rPr lang="zh-CN" altLang="en-US" dirty="0"/>
              <a:t>（</a:t>
            </a:r>
            <a:r>
              <a:rPr lang="en-US" altLang="zh-CN" dirty="0" err="1"/>
              <a:t>xingshu</a:t>
            </a:r>
            <a:r>
              <a:rPr lang="zh-CN" altLang="en-US" dirty="0"/>
              <a:t>）：</a:t>
            </a:r>
            <a:r>
              <a:rPr lang="en-US" altLang="zh-CN" dirty="0"/>
              <a:t>A calligraphy style between running script and cursive script. The handwriting is easier to read without losing the dynamic feeling of cursive script.</a:t>
            </a:r>
          </a:p>
        </p:txBody>
      </p:sp>
      <p:pic>
        <p:nvPicPr>
          <p:cNvPr id="4" name="Picture 3">
            <a:extLst>
              <a:ext uri="{FF2B5EF4-FFF2-40B4-BE49-F238E27FC236}">
                <a16:creationId xmlns:a16="http://schemas.microsoft.com/office/drawing/2014/main" id="{32642095-5D55-DA66-2C6D-897F5DB8CD17}"/>
              </a:ext>
            </a:extLst>
          </p:cNvPr>
          <p:cNvPicPr>
            <a:picLocks noChangeAspect="1"/>
          </p:cNvPicPr>
          <p:nvPr/>
        </p:nvPicPr>
        <p:blipFill rotWithShape="1">
          <a:blip r:embed="rId2"/>
          <a:srcRect r="67252"/>
          <a:stretch/>
        </p:blipFill>
        <p:spPr>
          <a:xfrm>
            <a:off x="531049" y="3445409"/>
            <a:ext cx="1925705" cy="3259644"/>
          </a:xfrm>
          <a:prstGeom prst="rect">
            <a:avLst/>
          </a:prstGeom>
        </p:spPr>
      </p:pic>
      <p:pic>
        <p:nvPicPr>
          <p:cNvPr id="5" name="Picture 4">
            <a:extLst>
              <a:ext uri="{FF2B5EF4-FFF2-40B4-BE49-F238E27FC236}">
                <a16:creationId xmlns:a16="http://schemas.microsoft.com/office/drawing/2014/main" id="{5AA4633F-6795-40D0-0710-BBDD1666ABFC}"/>
              </a:ext>
            </a:extLst>
          </p:cNvPr>
          <p:cNvPicPr>
            <a:picLocks noChangeAspect="1"/>
          </p:cNvPicPr>
          <p:nvPr/>
        </p:nvPicPr>
        <p:blipFill>
          <a:blip r:embed="rId3"/>
          <a:stretch>
            <a:fillRect/>
          </a:stretch>
        </p:blipFill>
        <p:spPr>
          <a:xfrm>
            <a:off x="9768674" y="1433487"/>
            <a:ext cx="2172914" cy="3746884"/>
          </a:xfrm>
          <a:prstGeom prst="rect">
            <a:avLst/>
          </a:prstGeom>
        </p:spPr>
      </p:pic>
      <p:sp>
        <p:nvSpPr>
          <p:cNvPr id="7" name="TextBox 6">
            <a:extLst>
              <a:ext uri="{FF2B5EF4-FFF2-40B4-BE49-F238E27FC236}">
                <a16:creationId xmlns:a16="http://schemas.microsoft.com/office/drawing/2014/main" id="{7D0D584B-AD6C-C6AE-B038-0EF13C9B5DFF}"/>
              </a:ext>
            </a:extLst>
          </p:cNvPr>
          <p:cNvSpPr txBox="1"/>
          <p:nvPr/>
        </p:nvSpPr>
        <p:spPr>
          <a:xfrm>
            <a:off x="5656700" y="5340656"/>
            <a:ext cx="6121020" cy="1200329"/>
          </a:xfrm>
          <a:prstGeom prst="rect">
            <a:avLst/>
          </a:prstGeom>
          <a:noFill/>
        </p:spPr>
        <p:txBody>
          <a:bodyPr wrap="square">
            <a:spAutoFit/>
          </a:bodyPr>
          <a:lstStyle/>
          <a:p>
            <a:r>
              <a:rPr lang="en-US" dirty="0" err="1"/>
              <a:t>今草</a:t>
            </a:r>
            <a:r>
              <a:rPr lang="zh-CN" altLang="en-US" dirty="0"/>
              <a:t>（</a:t>
            </a:r>
            <a:r>
              <a:rPr lang="en-US" altLang="zh-CN" dirty="0" err="1"/>
              <a:t>jincao</a:t>
            </a:r>
            <a:r>
              <a:rPr lang="zh-CN" altLang="en-US" dirty="0"/>
              <a:t>）：</a:t>
            </a:r>
            <a:r>
              <a:rPr lang="en-US" altLang="zh-CN" dirty="0"/>
              <a:t>Also known as “tiny cursive". It is said that it originated from Zhang </a:t>
            </a:r>
            <a:r>
              <a:rPr lang="en-US" altLang="zh-CN" dirty="0" err="1"/>
              <a:t>Zhi's</a:t>
            </a:r>
            <a:r>
              <a:rPr lang="en-US" altLang="zh-CN" dirty="0"/>
              <a:t> championship post in the late Eastern Han Dynasty and evolved from Zhang Cao. After the Eastern </a:t>
            </a:r>
            <a:r>
              <a:rPr lang="en-US" altLang="zh-CN" dirty="0" err="1"/>
              <a:t>Jin</a:t>
            </a:r>
            <a:r>
              <a:rPr lang="en-US" altLang="zh-CN" dirty="0"/>
              <a:t> Dynasty, it gradually matured.</a:t>
            </a:r>
            <a:endParaRPr lang="en-US" dirty="0"/>
          </a:p>
        </p:txBody>
      </p:sp>
      <p:pic>
        <p:nvPicPr>
          <p:cNvPr id="8" name="Picture 7">
            <a:extLst>
              <a:ext uri="{FF2B5EF4-FFF2-40B4-BE49-F238E27FC236}">
                <a16:creationId xmlns:a16="http://schemas.microsoft.com/office/drawing/2014/main" id="{84699697-6D2D-F250-1485-6C49727717F2}"/>
              </a:ext>
            </a:extLst>
          </p:cNvPr>
          <p:cNvPicPr>
            <a:picLocks noChangeAspect="1"/>
          </p:cNvPicPr>
          <p:nvPr/>
        </p:nvPicPr>
        <p:blipFill>
          <a:blip r:embed="rId4"/>
          <a:stretch>
            <a:fillRect/>
          </a:stretch>
        </p:blipFill>
        <p:spPr>
          <a:xfrm>
            <a:off x="7630753" y="1538626"/>
            <a:ext cx="2172914" cy="3536605"/>
          </a:xfrm>
          <a:prstGeom prst="rect">
            <a:avLst/>
          </a:prstGeom>
        </p:spPr>
      </p:pic>
      <p:pic>
        <p:nvPicPr>
          <p:cNvPr id="9" name="Picture 8">
            <a:extLst>
              <a:ext uri="{FF2B5EF4-FFF2-40B4-BE49-F238E27FC236}">
                <a16:creationId xmlns:a16="http://schemas.microsoft.com/office/drawing/2014/main" id="{18C71ED7-EAEC-3427-EE51-92889E78D58F}"/>
              </a:ext>
            </a:extLst>
          </p:cNvPr>
          <p:cNvPicPr>
            <a:picLocks noChangeAspect="1"/>
          </p:cNvPicPr>
          <p:nvPr/>
        </p:nvPicPr>
        <p:blipFill>
          <a:blip r:embed="rId5"/>
          <a:stretch>
            <a:fillRect/>
          </a:stretch>
        </p:blipFill>
        <p:spPr>
          <a:xfrm>
            <a:off x="2641502" y="3445409"/>
            <a:ext cx="2674161" cy="3177856"/>
          </a:xfrm>
          <a:prstGeom prst="rect">
            <a:avLst/>
          </a:prstGeom>
        </p:spPr>
      </p:pic>
    </p:spTree>
    <p:extLst>
      <p:ext uri="{BB962C8B-B14F-4D97-AF65-F5344CB8AC3E}">
        <p14:creationId xmlns:p14="http://schemas.microsoft.com/office/powerpoint/2010/main" val="11031023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8FDBC-08B0-E45A-3A4F-A4FBFC39FFB3}"/>
              </a:ext>
            </a:extLst>
          </p:cNvPr>
          <p:cNvSpPr>
            <a:spLocks noGrp="1"/>
          </p:cNvSpPr>
          <p:nvPr>
            <p:ph type="title"/>
          </p:nvPr>
        </p:nvSpPr>
        <p:spPr/>
        <p:txBody>
          <a:bodyPr/>
          <a:lstStyle/>
          <a:p>
            <a:r>
              <a:rPr lang="en-US" dirty="0"/>
              <a:t>Evolution of Cursive Script</a:t>
            </a:r>
          </a:p>
        </p:txBody>
      </p:sp>
      <p:sp>
        <p:nvSpPr>
          <p:cNvPr id="3" name="Content Placeholder 2">
            <a:extLst>
              <a:ext uri="{FF2B5EF4-FFF2-40B4-BE49-F238E27FC236}">
                <a16:creationId xmlns:a16="http://schemas.microsoft.com/office/drawing/2014/main" id="{BCC3FAFD-E90A-A27C-871F-362903B1F58C}"/>
              </a:ext>
            </a:extLst>
          </p:cNvPr>
          <p:cNvSpPr>
            <a:spLocks noGrp="1"/>
          </p:cNvSpPr>
          <p:nvPr>
            <p:ph idx="1"/>
          </p:nvPr>
        </p:nvSpPr>
        <p:spPr/>
        <p:txBody>
          <a:bodyPr>
            <a:normAutofit/>
          </a:bodyPr>
          <a:lstStyle/>
          <a:p>
            <a:r>
              <a:rPr lang="en-US" sz="3200" dirty="0"/>
              <a:t>By the Tang Dynasty, cursive script had become an art of calligraphy and therefore evolved into "crazy cursive script". Its function as a tool for transmitting information has been weakened and it has become a work of art. It pays attention to the black and white arrangement of shelves and paper, and whether people can clearly understand what is written. It's no longer important.</a:t>
            </a:r>
          </a:p>
        </p:txBody>
      </p:sp>
    </p:spTree>
    <p:extLst>
      <p:ext uri="{BB962C8B-B14F-4D97-AF65-F5344CB8AC3E}">
        <p14:creationId xmlns:p14="http://schemas.microsoft.com/office/powerpoint/2010/main" val="3725778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C06EAFD-0C69-4B3B-BEA7-E7E11DDF9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4066C89-42FB-4624-9AFE-3A31B3649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4648169" cy="6858000"/>
          </a:xfrm>
          <a:prstGeom prst="rect">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2" name="Title 1">
            <a:extLst>
              <a:ext uri="{FF2B5EF4-FFF2-40B4-BE49-F238E27FC236}">
                <a16:creationId xmlns:a16="http://schemas.microsoft.com/office/drawing/2014/main" id="{A4094956-C805-1580-79DA-1204D2B88D28}"/>
              </a:ext>
            </a:extLst>
          </p:cNvPr>
          <p:cNvSpPr>
            <a:spLocks noGrp="1"/>
          </p:cNvSpPr>
          <p:nvPr>
            <p:ph type="title"/>
          </p:nvPr>
        </p:nvSpPr>
        <p:spPr>
          <a:xfrm>
            <a:off x="643468" y="643466"/>
            <a:ext cx="3686312" cy="5528734"/>
          </a:xfrm>
        </p:spPr>
        <p:txBody>
          <a:bodyPr>
            <a:normAutofit/>
          </a:bodyPr>
          <a:lstStyle/>
          <a:p>
            <a:pPr algn="r"/>
            <a:r>
              <a:rPr lang="en-US" sz="4100">
                <a:solidFill>
                  <a:srgbClr val="FFFFFF"/>
                </a:solidFill>
              </a:rPr>
              <a:t>Tang Dynasty Cursive Script Appreciation</a:t>
            </a:r>
          </a:p>
        </p:txBody>
      </p:sp>
      <p:sp>
        <p:nvSpPr>
          <p:cNvPr id="3" name="Content Placeholder 2">
            <a:extLst>
              <a:ext uri="{FF2B5EF4-FFF2-40B4-BE49-F238E27FC236}">
                <a16:creationId xmlns:a16="http://schemas.microsoft.com/office/drawing/2014/main" id="{A75DDB2C-9FEE-7703-68E3-851C11B069F9}"/>
              </a:ext>
            </a:extLst>
          </p:cNvPr>
          <p:cNvSpPr>
            <a:spLocks noGrp="1"/>
          </p:cNvSpPr>
          <p:nvPr>
            <p:ph idx="1"/>
          </p:nvPr>
        </p:nvSpPr>
        <p:spPr>
          <a:xfrm>
            <a:off x="5053780" y="599768"/>
            <a:ext cx="6074467" cy="5572432"/>
          </a:xfrm>
        </p:spPr>
        <p:txBody>
          <a:bodyPr anchor="ctr">
            <a:normAutofit/>
          </a:bodyPr>
          <a:lstStyle/>
          <a:p>
            <a:r>
              <a:rPr lang="en-US" dirty="0"/>
              <a:t>Zhang Xu and </a:t>
            </a:r>
            <a:r>
              <a:rPr lang="en-US" dirty="0" err="1"/>
              <a:t>Huai</a:t>
            </a:r>
            <a:r>
              <a:rPr lang="en-US" dirty="0"/>
              <a:t> </a:t>
            </a:r>
            <a:r>
              <a:rPr lang="en-US" dirty="0" err="1"/>
              <a:t>Su</a:t>
            </a:r>
            <a:r>
              <a:rPr lang="en-US" dirty="0"/>
              <a:t> were two masters of cursive script in the Tang Dynasty. Together they were models of the cursive script in the Tang Dynasty and reached the pinnacle of that era.</a:t>
            </a:r>
          </a:p>
          <a:p>
            <a:r>
              <a:rPr lang="en-US" dirty="0"/>
              <a:t>Both of these people have some forms of madness and craziness, that is, they like to write after drinking. In the Tang and Song dynasties, there was a tradition "writing on the wall", that is, after being dazzled, they would write poems on the wall. Such works often lasted for a long time. </a:t>
            </a:r>
            <a:r>
              <a:rPr lang="en-US"/>
              <a:t>Their arts achieve </a:t>
            </a:r>
            <a:r>
              <a:rPr lang="en-US" dirty="0"/>
              <a:t>a high degree of unity between calligraphy beauty, natural beauty and emotional beauty.</a:t>
            </a:r>
          </a:p>
        </p:txBody>
      </p:sp>
      <p:sp>
        <p:nvSpPr>
          <p:cNvPr id="12" name="Oval 11">
            <a:extLst>
              <a:ext uri="{FF2B5EF4-FFF2-40B4-BE49-F238E27FC236}">
                <a16:creationId xmlns:a16="http://schemas.microsoft.com/office/drawing/2014/main" id="{BA218FBC-B2D6-48CA-9289-C4110162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2DED9084-49DA-4911-ACB7-5F9E4DEFA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021886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0B5F9-956E-3741-EB72-B04A96AAA9C3}"/>
              </a:ext>
            </a:extLst>
          </p:cNvPr>
          <p:cNvSpPr>
            <a:spLocks noGrp="1"/>
          </p:cNvSpPr>
          <p:nvPr>
            <p:ph type="title"/>
          </p:nvPr>
        </p:nvSpPr>
        <p:spPr/>
        <p:txBody>
          <a:bodyPr/>
          <a:lstStyle/>
          <a:p>
            <a:r>
              <a:rPr lang="en-US" dirty="0" err="1"/>
              <a:t>圣母帖</a:t>
            </a:r>
            <a:r>
              <a:rPr lang="zh-CN" altLang="en-US" dirty="0"/>
              <a:t>（</a:t>
            </a:r>
            <a:r>
              <a:rPr lang="en-US" altLang="zh-CN" dirty="0"/>
              <a:t>sheng</a:t>
            </a:r>
            <a:r>
              <a:rPr lang="zh-CN" altLang="en-US" dirty="0"/>
              <a:t> </a:t>
            </a:r>
            <a:r>
              <a:rPr lang="en-US" altLang="zh-CN" dirty="0"/>
              <a:t>mu</a:t>
            </a:r>
            <a:r>
              <a:rPr lang="zh-CN" altLang="en-US" dirty="0"/>
              <a:t> </a:t>
            </a:r>
            <a:r>
              <a:rPr lang="en-US" altLang="zh-CN" dirty="0"/>
              <a:t>tie</a:t>
            </a:r>
            <a:r>
              <a:rPr lang="zh-CN" altLang="en-US" dirty="0"/>
              <a:t>）</a:t>
            </a:r>
            <a:br>
              <a:rPr lang="en-US" altLang="zh-CN" dirty="0"/>
            </a:br>
            <a:r>
              <a:rPr lang="en-US" altLang="zh-CN" dirty="0"/>
              <a:t>by</a:t>
            </a:r>
            <a:r>
              <a:rPr lang="zh-CN" altLang="en-US" dirty="0"/>
              <a:t> 怀素（</a:t>
            </a:r>
            <a:r>
              <a:rPr lang="en-US" altLang="zh-CN" dirty="0" err="1"/>
              <a:t>huai</a:t>
            </a:r>
            <a:r>
              <a:rPr lang="zh-CN" altLang="en-US" dirty="0"/>
              <a:t> </a:t>
            </a:r>
            <a:r>
              <a:rPr lang="en-US" altLang="zh-CN" dirty="0" err="1"/>
              <a:t>su</a:t>
            </a:r>
            <a:r>
              <a:rPr lang="zh-CN" altLang="en-US" dirty="0"/>
              <a:t>）</a:t>
            </a:r>
            <a:endParaRPr lang="en-US" dirty="0"/>
          </a:p>
        </p:txBody>
      </p:sp>
      <p:pic>
        <p:nvPicPr>
          <p:cNvPr id="4" name="Content Placeholder 3">
            <a:extLst>
              <a:ext uri="{FF2B5EF4-FFF2-40B4-BE49-F238E27FC236}">
                <a16:creationId xmlns:a16="http://schemas.microsoft.com/office/drawing/2014/main" id="{FDEAAA37-5F04-EEAD-AB5A-CEC3177864A8}"/>
              </a:ext>
            </a:extLst>
          </p:cNvPr>
          <p:cNvPicPr>
            <a:picLocks noGrp="1" noChangeAspect="1"/>
          </p:cNvPicPr>
          <p:nvPr>
            <p:ph idx="1"/>
          </p:nvPr>
        </p:nvPicPr>
        <p:blipFill>
          <a:blip r:embed="rId2"/>
          <a:stretch>
            <a:fillRect/>
          </a:stretch>
        </p:blipFill>
        <p:spPr>
          <a:xfrm>
            <a:off x="1554152" y="2120900"/>
            <a:ext cx="9090046" cy="4051300"/>
          </a:xfrm>
          <a:prstGeom prst="rect">
            <a:avLst/>
          </a:prstGeom>
        </p:spPr>
      </p:pic>
    </p:spTree>
    <p:extLst>
      <p:ext uri="{BB962C8B-B14F-4D97-AF65-F5344CB8AC3E}">
        <p14:creationId xmlns:p14="http://schemas.microsoft.com/office/powerpoint/2010/main" val="207718327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Wood Type">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C6AE0645-98FF-411B-B0E9-59ABD78A0CC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{048669AD-1E12-214B-A0A7-0C17DC074A01}tf10001070</Template>
  <TotalTime>5230</TotalTime>
  <Words>607</Words>
  <Application>Microsoft Macintosh PowerPoint</Application>
  <PresentationFormat>Widescreen</PresentationFormat>
  <Paragraphs>19</Paragraphs>
  <Slides>10</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Söhne</vt:lpstr>
      <vt:lpstr>Calibri</vt:lpstr>
      <vt:lpstr>Georgia</vt:lpstr>
      <vt:lpstr>Helvetica Neue</vt:lpstr>
      <vt:lpstr>Rockwell Extra Bold</vt:lpstr>
      <vt:lpstr>Trebuchet MS</vt:lpstr>
      <vt:lpstr>Wingdings</vt:lpstr>
      <vt:lpstr>Wood Type</vt:lpstr>
      <vt:lpstr>PowerPoint Presentation</vt:lpstr>
      <vt:lpstr>PowerPoint Presentation</vt:lpstr>
      <vt:lpstr>Appreciation of his seventeenth exemplar</vt:lpstr>
      <vt:lpstr>PowerPoint Presentation</vt:lpstr>
      <vt:lpstr>PowerPoint Presentation</vt:lpstr>
      <vt:lpstr>Types of cursives</vt:lpstr>
      <vt:lpstr>Evolution of Cursive Script</vt:lpstr>
      <vt:lpstr>Tang Dynasty Cursive Script Appreciation</vt:lpstr>
      <vt:lpstr>圣母帖（sheng mu tie） by 怀素（huai su）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 XinYuan (kna3nv)</dc:creator>
  <cp:lastModifiedBy>Hu, XinYuan (kna3nv)</cp:lastModifiedBy>
  <cp:revision>5</cp:revision>
  <dcterms:created xsi:type="dcterms:W3CDTF">2023-10-30T21:22:26Z</dcterms:created>
  <dcterms:modified xsi:type="dcterms:W3CDTF">2023-11-28T14:40:36Z</dcterms:modified>
</cp:coreProperties>
</file>