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</p:sldIdLst>
  <p:sldSz cy="5143500" cx="9144000"/>
  <p:notesSz cx="6858000" cy="9144000"/>
  <p:embeddedFontLst>
    <p:embeddedFont>
      <p:font typeface="Proxima Nova"/>
      <p:regular r:id="rId19"/>
      <p:bold r:id="rId20"/>
      <p:italic r:id="rId21"/>
      <p:boldItalic r:id="rId2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ProximaNova-bold.fntdata"/><Relationship Id="rId11" Type="http://schemas.openxmlformats.org/officeDocument/2006/relationships/slide" Target="slides/slide6.xml"/><Relationship Id="rId22" Type="http://schemas.openxmlformats.org/officeDocument/2006/relationships/font" Target="fonts/ProximaNova-boldItalic.fntdata"/><Relationship Id="rId10" Type="http://schemas.openxmlformats.org/officeDocument/2006/relationships/slide" Target="slides/slide5.xml"/><Relationship Id="rId21" Type="http://schemas.openxmlformats.org/officeDocument/2006/relationships/font" Target="fonts/ProximaNova-italic.fntdata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19" Type="http://schemas.openxmlformats.org/officeDocument/2006/relationships/font" Target="fonts/ProximaNova-regular.fntdata"/><Relationship Id="rId6" Type="http://schemas.openxmlformats.org/officeDocument/2006/relationships/slide" Target="slides/slide1.xml"/><Relationship Id="rId18" Type="http://schemas.openxmlformats.org/officeDocument/2006/relationships/slide" Target="slides/slide13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g27b7494a025_0_2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1" name="Google Shape;111;g27b7494a025_0_2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27b7494a025_0_3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Google Shape;117;g27b7494a025_0_3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g27b8f342271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g27b8f342271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27b64bc2d6c_0_34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7" name="Google Shape;127;g27b64bc2d6c_0_34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27b64bc2d6c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27b64bc2d6c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27b64bc2d6c_0_33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Google Shape;69;g27b64bc2d6c_0_33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g27b64bc2d6c_0_34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Google Shape;75;g27b64bc2d6c_0_34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g27b64bc2d6c_0_35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Google Shape;81;g27b64bc2d6c_0_35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27b7494a025_0_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27b7494a025_0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27b7494a025_0_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Google Shape;93;g27b7494a025_0_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g27b7494a025_0_1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Google Shape;99;g27b7494a025_0_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g27b7494a025_0_1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5" name="Google Shape;105;g27b7494a025_0_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Google Shape;10;p2"/>
          <p:cNvCxnSpPr/>
          <p:nvPr/>
        </p:nvCxnSpPr>
        <p:spPr>
          <a:xfrm>
            <a:off x="0" y="2998150"/>
            <a:ext cx="9144000" cy="0"/>
          </a:xfrm>
          <a:prstGeom prst="straightConnector1">
            <a:avLst/>
          </a:prstGeom>
          <a:noFill/>
          <a:ln cap="flat" cmpd="sng" w="19050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1" name="Google Shape;11;p2"/>
          <p:cNvSpPr txBox="1"/>
          <p:nvPr>
            <p:ph type="ctrTitle"/>
          </p:nvPr>
        </p:nvSpPr>
        <p:spPr>
          <a:xfrm>
            <a:off x="510450" y="1257300"/>
            <a:ext cx="8123100" cy="1588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510450" y="3182313"/>
            <a:ext cx="8123100" cy="630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1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0" name="Google Shape;50;p11"/>
          <p:cNvSpPr txBox="1"/>
          <p:nvPr>
            <p:ph hasCustomPrompt="1" type="title"/>
          </p:nvPr>
        </p:nvSpPr>
        <p:spPr>
          <a:xfrm>
            <a:off x="311700" y="991475"/>
            <a:ext cx="8520600" cy="191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9pPr>
          </a:lstStyle>
          <a:p>
            <a:r>
              <a:t>xx%</a:t>
            </a:r>
          </a:p>
        </p:txBody>
      </p:sp>
      <p:sp>
        <p:nvSpPr>
          <p:cNvPr id="51" name="Google Shape;51;p11"/>
          <p:cNvSpPr txBox="1"/>
          <p:nvPr>
            <p:ph idx="1" type="body"/>
          </p:nvPr>
        </p:nvSpPr>
        <p:spPr>
          <a:xfrm>
            <a:off x="311700" y="3071300"/>
            <a:ext cx="8520600" cy="901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2" name="Google Shape;52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dk1"/>
        </a:solidFill>
      </p:bgPr>
    </p:bg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" name="Google Shape;15;p3"/>
          <p:cNvCxnSpPr/>
          <p:nvPr/>
        </p:nvCxnSpPr>
        <p:spPr>
          <a:xfrm>
            <a:off x="0" y="2998150"/>
            <a:ext cx="9144000" cy="0"/>
          </a:xfrm>
          <a:prstGeom prst="straightConnector1">
            <a:avLst/>
          </a:prstGeom>
          <a:noFill/>
          <a:ln cap="flat" cmpd="sng" w="19050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6" name="Google Shape;16;p3"/>
          <p:cNvSpPr txBox="1"/>
          <p:nvPr>
            <p:ph type="title"/>
          </p:nvPr>
        </p:nvSpPr>
        <p:spPr>
          <a:xfrm>
            <a:off x="510450" y="2057400"/>
            <a:ext cx="8123100" cy="778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7" name="Google Shape;17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4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" name="Google Shape;20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1" name="Google Shape;21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5" name="Google Shape;25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6" name="Google Shape;26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7" name="Google Shape;27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30" name="Google Shape;30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3" name="Google Shape;33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4" name="Google Shape;34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lt2"/>
        </a:solidFill>
      </p:bgPr>
    </p:bg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8"/>
          <p:cNvSpPr txBox="1"/>
          <p:nvPr>
            <p:ph type="title"/>
          </p:nvPr>
        </p:nvSpPr>
        <p:spPr>
          <a:xfrm>
            <a:off x="490250" y="526350"/>
            <a:ext cx="57975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7" name="Google Shape;37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9"/>
          <p:cNvSpPr/>
          <p:nvPr/>
        </p:nvSpPr>
        <p:spPr>
          <a:xfrm>
            <a:off x="4572000" y="7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40" name="Google Shape;40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1" name="Google Shape;41;p9"/>
          <p:cNvSpPr txBox="1"/>
          <p:nvPr>
            <p:ph type="title"/>
          </p:nvPr>
        </p:nvSpPr>
        <p:spPr>
          <a:xfrm>
            <a:off x="265500" y="1205825"/>
            <a:ext cx="4045200" cy="1509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42" name="Google Shape;42;p9"/>
          <p:cNvSpPr txBox="1"/>
          <p:nvPr>
            <p:ph idx="1" type="subTitle"/>
          </p:nvPr>
        </p:nvSpPr>
        <p:spPr>
          <a:xfrm>
            <a:off x="265500" y="2769001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43" name="Google Shape;43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4" name="Google Shape;44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0"/>
          <p:cNvSpPr txBox="1"/>
          <p:nvPr>
            <p:ph idx="1" type="body"/>
          </p:nvPr>
        </p:nvSpPr>
        <p:spPr>
          <a:xfrm>
            <a:off x="311700" y="4236825"/>
            <a:ext cx="5998800" cy="59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</a:lstStyle>
          <a:p/>
        </p:txBody>
      </p:sp>
      <p:sp>
        <p:nvSpPr>
          <p:cNvPr id="47" name="Google Shape;47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pearmint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Proxima Nova"/>
              <a:buChar char="●"/>
              <a:defRPr sz="1800"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○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■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●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○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■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●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○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■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lvl="2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lvl="3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lvl="4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lvl="5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lvl="6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lvl="7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lvl="8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2.jp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3"/>
          <p:cNvSpPr txBox="1"/>
          <p:nvPr>
            <p:ph type="ctrTitle"/>
          </p:nvPr>
        </p:nvSpPr>
        <p:spPr>
          <a:xfrm>
            <a:off x="510450" y="1257300"/>
            <a:ext cx="8123100" cy="1588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Decline of the Western Jin</a:t>
            </a:r>
            <a:endParaRPr/>
          </a:p>
        </p:txBody>
      </p:sp>
      <p:sp>
        <p:nvSpPr>
          <p:cNvPr id="60" name="Google Shape;60;p13"/>
          <p:cNvSpPr txBox="1"/>
          <p:nvPr>
            <p:ph idx="1" type="subTitle"/>
          </p:nvPr>
        </p:nvSpPr>
        <p:spPr>
          <a:xfrm>
            <a:off x="510450" y="3182313"/>
            <a:ext cx="8123100" cy="630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Mike Chu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2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End of Western Jin and </a:t>
            </a:r>
            <a:r>
              <a:rPr lang="en"/>
              <a:t>Beginning</a:t>
            </a:r>
            <a:r>
              <a:rPr lang="en"/>
              <a:t> of the Sixteen Kingdoms</a:t>
            </a:r>
            <a:endParaRPr/>
          </a:p>
        </p:txBody>
      </p:sp>
      <p:sp>
        <p:nvSpPr>
          <p:cNvPr id="114" name="Google Shape;114;p2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9250" lvl="0" marL="457200" rtl="0" algn="l">
              <a:spcBef>
                <a:spcPts val="0"/>
              </a:spcBef>
              <a:spcAft>
                <a:spcPts val="0"/>
              </a:spcAft>
              <a:buSzPts val="1900"/>
              <a:buChar char="●"/>
            </a:pPr>
            <a:r>
              <a:rPr lang="en" sz="1900"/>
              <a:t>In 316 CE, the Emperor of Jin surrenders to the Xiongnu</a:t>
            </a:r>
            <a:endParaRPr sz="1900"/>
          </a:p>
          <a:p>
            <a:pPr indent="-323850" lvl="1" marL="914400" rtl="0" algn="l">
              <a:spcBef>
                <a:spcPts val="0"/>
              </a:spcBef>
              <a:spcAft>
                <a:spcPts val="0"/>
              </a:spcAft>
              <a:buSzPts val="1500"/>
              <a:buChar char="○"/>
            </a:pPr>
            <a:r>
              <a:rPr lang="en" sz="1500"/>
              <a:t>Initially arrested, but eventually put to death</a:t>
            </a:r>
            <a:endParaRPr sz="1500"/>
          </a:p>
          <a:p>
            <a:pPr indent="-323850" lvl="1" marL="914400" rtl="0" algn="l">
              <a:spcBef>
                <a:spcPts val="0"/>
              </a:spcBef>
              <a:spcAft>
                <a:spcPts val="0"/>
              </a:spcAft>
              <a:buSzPts val="1500"/>
              <a:buChar char="○"/>
            </a:pPr>
            <a:r>
              <a:rPr lang="en" sz="1500"/>
              <a:t>Some members of the imperial family are allowed to live</a:t>
            </a:r>
            <a:endParaRPr sz="1500"/>
          </a:p>
          <a:p>
            <a:pPr indent="-323850" lvl="1" marL="914400" rtl="0" algn="l">
              <a:spcBef>
                <a:spcPts val="0"/>
              </a:spcBef>
              <a:spcAft>
                <a:spcPts val="0"/>
              </a:spcAft>
              <a:buSzPts val="1500"/>
              <a:buChar char="○"/>
            </a:pPr>
            <a:r>
              <a:rPr lang="en" sz="1500"/>
              <a:t>Jin Kingdom relocates to Southern China</a:t>
            </a:r>
            <a:endParaRPr sz="1500"/>
          </a:p>
          <a:p>
            <a:pPr indent="-349250" lvl="0" marL="457200" rtl="0" algn="l">
              <a:spcBef>
                <a:spcPts val="0"/>
              </a:spcBef>
              <a:spcAft>
                <a:spcPts val="0"/>
              </a:spcAft>
              <a:buSzPts val="1900"/>
              <a:buChar char="●"/>
            </a:pPr>
            <a:r>
              <a:rPr lang="en" sz="1900"/>
              <a:t>For the first time in Chinese history, the Han people are </a:t>
            </a:r>
            <a:r>
              <a:rPr lang="en" sz="1900"/>
              <a:t>pushed</a:t>
            </a:r>
            <a:r>
              <a:rPr lang="en" sz="1900"/>
              <a:t> out of Central China</a:t>
            </a:r>
            <a:endParaRPr sz="1900"/>
          </a:p>
          <a:p>
            <a:pPr indent="-349250" lvl="0" marL="457200" rtl="0" algn="l">
              <a:spcBef>
                <a:spcPts val="0"/>
              </a:spcBef>
              <a:spcAft>
                <a:spcPts val="0"/>
              </a:spcAft>
              <a:buSzPts val="1900"/>
              <a:buChar char="●"/>
            </a:pPr>
            <a:r>
              <a:rPr lang="en" sz="1900"/>
              <a:t>Begins the Sixteen Kingdoms Era</a:t>
            </a:r>
            <a:endParaRPr sz="19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9" name="Google Shape;119;p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270537" y="180425"/>
            <a:ext cx="6602925" cy="46800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24"/>
          <p:cNvSpPr txBox="1"/>
          <p:nvPr>
            <p:ph idx="1" type="body"/>
          </p:nvPr>
        </p:nvSpPr>
        <p:spPr>
          <a:xfrm>
            <a:off x="311700" y="7469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2500"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2000"/>
              <a:t>擧世混濁 </a:t>
            </a:r>
            <a:endParaRPr sz="20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2000"/>
              <a:t>When the world is in Chaos</a:t>
            </a:r>
            <a:endParaRPr sz="20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2000"/>
              <a:t>淸士乃見 </a:t>
            </a:r>
            <a:endParaRPr sz="20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2000"/>
              <a:t>The honest scholar appears</a:t>
            </a:r>
            <a:endParaRPr sz="20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2000"/>
              <a:t>-Records of the Grand Historian (Biography of Boyi and Shuqi) </a:t>
            </a:r>
            <a:endParaRPr sz="20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2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Image Citations</a:t>
            </a:r>
            <a:endParaRPr/>
          </a:p>
        </p:txBody>
      </p:sp>
      <p:sp>
        <p:nvSpPr>
          <p:cNvPr id="130" name="Google Shape;130;p25"/>
          <p:cNvSpPr txBox="1"/>
          <p:nvPr>
            <p:ph idx="1" type="body"/>
          </p:nvPr>
        </p:nvSpPr>
        <p:spPr>
          <a:xfrm>
            <a:off x="271500" y="1152475"/>
            <a:ext cx="8601000" cy="3408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2500" lnSpcReduction="10000"/>
          </a:bodyPr>
          <a:lstStyle/>
          <a:p>
            <a:pPr indent="-334327" lvl="0" marL="457200" rtl="0" algn="l">
              <a:spcBef>
                <a:spcPts val="0"/>
              </a:spcBef>
              <a:spcAft>
                <a:spcPts val="0"/>
              </a:spcAft>
              <a:buSzPct val="100000"/>
              <a:buAutoNum type="arabicPeriod"/>
            </a:pPr>
            <a:r>
              <a:rPr i="1" lang="en"/>
              <a:t>The Territories of Wu (In Light Greenish Grey), As of 262 A.D.</a:t>
            </a:r>
            <a:r>
              <a:rPr lang="en"/>
              <a:t> (2017, August 11). Wikipedia. https://upload.wikimedia.org/wikipedia/commons/thumb/7/7b/Three_Kingdoms.png/1280px-Three_Kingdoms.png</a:t>
            </a:r>
            <a:endParaRPr/>
          </a:p>
          <a:p>
            <a:pPr indent="-334327" lvl="0" marL="457200" rtl="0" algn="l">
              <a:spcBef>
                <a:spcPts val="0"/>
              </a:spcBef>
              <a:spcAft>
                <a:spcPts val="0"/>
              </a:spcAft>
              <a:buSzPct val="100000"/>
              <a:buAutoNum type="arabicPeriod"/>
            </a:pPr>
            <a:r>
              <a:rPr lang="en"/>
              <a:t>Kiu, I. (2008, March 14). </a:t>
            </a:r>
            <a:r>
              <a:rPr i="1" lang="en"/>
              <a:t>The jin dynasty (yellow) at its greatest extent, c. 280, during the western jin dynasty</a:t>
            </a:r>
            <a:r>
              <a:rPr lang="en"/>
              <a:t>. Wikipedia. https://upload.wikimedia.org/wikipedia/commons/9/9e/Western_Jeun_Dynasty_280_CE.png</a:t>
            </a:r>
            <a:endParaRPr/>
          </a:p>
          <a:p>
            <a:pPr indent="-334327" lvl="0" marL="457200" rtl="0" algn="l">
              <a:spcBef>
                <a:spcPts val="0"/>
              </a:spcBef>
              <a:spcAft>
                <a:spcPts val="0"/>
              </a:spcAft>
              <a:buSzPct val="100000"/>
              <a:buAutoNum type="arabicPeriod"/>
            </a:pPr>
            <a:r>
              <a:rPr i="1" lang="en"/>
              <a:t>Map of Sixteen Kingdoms as of 317 AD</a:t>
            </a:r>
            <a:r>
              <a:rPr lang="en"/>
              <a:t>. (2017, September 29). Wikipedia. https://upload.wikimedia.org/wikipedia/commons/d/d3/Sixteen_Kingdoms_317_AD.jpg</a:t>
            </a:r>
            <a:endParaRPr/>
          </a:p>
          <a:p>
            <a:pPr indent="0" lvl="0" marL="45720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2220"/>
              <a:t>End of the Han Dynasty and Three Kingdoms Period (184-263 CE) </a:t>
            </a:r>
            <a:endParaRPr sz="2220"/>
          </a:p>
        </p:txBody>
      </p:sp>
      <p:sp>
        <p:nvSpPr>
          <p:cNvPr id="66" name="Google Shape;66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Yellow Turban Uprising</a:t>
            </a:r>
            <a:endParaRPr sz="2000"/>
          </a:p>
          <a:p>
            <a:pPr indent="-330200" lvl="1" marL="914400" rtl="0" algn="l"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en" sz="1600"/>
              <a:t>184 CE</a:t>
            </a:r>
            <a:endParaRPr sz="1600"/>
          </a:p>
          <a:p>
            <a:pPr indent="-330200" lvl="1" marL="914400" rtl="0" algn="l"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en" sz="1600"/>
              <a:t>Rebellion fails, but problems </a:t>
            </a:r>
            <a:r>
              <a:rPr lang="en" sz="1600"/>
              <a:t>accumulated</a:t>
            </a:r>
            <a:r>
              <a:rPr lang="en" sz="1600"/>
              <a:t> within empire become evident and </a:t>
            </a:r>
            <a:r>
              <a:rPr lang="en" sz="1600"/>
              <a:t>unrepairable</a:t>
            </a:r>
            <a:endParaRPr sz="1600"/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Three Kingdoms Period</a:t>
            </a:r>
            <a:endParaRPr sz="2000"/>
          </a:p>
          <a:p>
            <a:pPr indent="-330200" lvl="1" marL="914400" rtl="0" algn="l"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en" sz="1600"/>
              <a:t>Wei (曹魏), Shu (蜀漢), Wu (吳) </a:t>
            </a:r>
            <a:endParaRPr sz="16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Map of The Three Kingdoms</a:t>
            </a:r>
            <a:endParaRPr/>
          </a:p>
        </p:txBody>
      </p:sp>
      <p:pic>
        <p:nvPicPr>
          <p:cNvPr id="72" name="Google Shape;72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770521" y="1017725"/>
            <a:ext cx="5602955" cy="39673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Beginning of The Western Jin Dynasty</a:t>
            </a:r>
            <a:endParaRPr/>
          </a:p>
        </p:txBody>
      </p:sp>
      <p:sp>
        <p:nvSpPr>
          <p:cNvPr id="78" name="Google Shape;78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Incident at Gaoping Tombs (249 CE)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Sima Yi </a:t>
            </a:r>
            <a:r>
              <a:rPr lang="en"/>
              <a:t>stages</a:t>
            </a:r>
            <a:r>
              <a:rPr lang="en"/>
              <a:t> a coup d’etat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Transfers all real authority to the Sima clan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Founding of the Jin Dynasty 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266 CE 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Sima Yan (Sima Yi’s grandson) forces the Wei emperor to abdicate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Conquest of Shu 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263 CE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Conquest</a:t>
            </a:r>
            <a:r>
              <a:rPr lang="en"/>
              <a:t> of Wu 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280 CE 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Jin Dynasty Map </a:t>
            </a:r>
            <a:endParaRPr/>
          </a:p>
        </p:txBody>
      </p:sp>
      <p:pic>
        <p:nvPicPr>
          <p:cNvPr id="84" name="Google Shape;84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54475" y="1017725"/>
            <a:ext cx="3879760" cy="37471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Decline of Western Jin</a:t>
            </a:r>
            <a:endParaRPr/>
          </a:p>
        </p:txBody>
      </p:sp>
      <p:sp>
        <p:nvSpPr>
          <p:cNvPr id="90" name="Google Shape;90;p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61950" lvl="0" marL="457200" rtl="0" algn="l">
              <a:spcBef>
                <a:spcPts val="0"/>
              </a:spcBef>
              <a:spcAft>
                <a:spcPts val="0"/>
              </a:spcAft>
              <a:buSzPts val="2100"/>
              <a:buChar char="●"/>
            </a:pPr>
            <a:r>
              <a:rPr lang="en" sz="2100"/>
              <a:t>Sima Yan’s death leaves power vacuum</a:t>
            </a:r>
            <a:endParaRPr sz="2100"/>
          </a:p>
          <a:p>
            <a:pPr indent="-336550" lvl="1" marL="914400" rtl="0" algn="l">
              <a:spcBef>
                <a:spcPts val="0"/>
              </a:spcBef>
              <a:spcAft>
                <a:spcPts val="0"/>
              </a:spcAft>
              <a:buSzPts val="1700"/>
              <a:buChar char="○"/>
            </a:pPr>
            <a:r>
              <a:rPr lang="en" sz="1700"/>
              <a:t>New Emperor Sima Zhong inept</a:t>
            </a:r>
            <a:endParaRPr sz="1700"/>
          </a:p>
          <a:p>
            <a:pPr indent="-336550" lvl="1" marL="914400" rtl="0" algn="l">
              <a:spcBef>
                <a:spcPts val="0"/>
              </a:spcBef>
              <a:spcAft>
                <a:spcPts val="0"/>
              </a:spcAft>
              <a:buSzPts val="1700"/>
              <a:buChar char="○"/>
            </a:pPr>
            <a:r>
              <a:rPr lang="en" sz="1700"/>
              <a:t>Imperial family member Yang Jun appointed as sole reagent (originally intended to be co-reagent with Sima Liang) </a:t>
            </a:r>
            <a:endParaRPr sz="1700"/>
          </a:p>
          <a:p>
            <a:pPr indent="-361950" lvl="0" marL="457200" rtl="0" algn="l">
              <a:spcBef>
                <a:spcPts val="0"/>
              </a:spcBef>
              <a:spcAft>
                <a:spcPts val="0"/>
              </a:spcAft>
              <a:buSzPts val="2100"/>
              <a:buChar char="●"/>
            </a:pPr>
            <a:r>
              <a:rPr lang="en" sz="2100"/>
              <a:t>Empress Jia Nanfeng seizes power</a:t>
            </a:r>
            <a:endParaRPr sz="2100"/>
          </a:p>
          <a:p>
            <a:pPr indent="-336550" lvl="1" marL="914400" rtl="0" algn="l">
              <a:spcBef>
                <a:spcPts val="0"/>
              </a:spcBef>
              <a:spcAft>
                <a:spcPts val="0"/>
              </a:spcAft>
              <a:buSzPts val="1700"/>
              <a:buChar char="○"/>
            </a:pPr>
            <a:r>
              <a:rPr lang="en" sz="1700"/>
              <a:t>Persuades Sima Liang and Sima Wei</a:t>
            </a:r>
            <a:r>
              <a:rPr lang="en" sz="1700"/>
              <a:t> to kill Yang Jun</a:t>
            </a:r>
            <a:endParaRPr sz="1700"/>
          </a:p>
          <a:p>
            <a:pPr indent="-336550" lvl="1" marL="914400" rtl="0" algn="l">
              <a:spcBef>
                <a:spcPts val="0"/>
              </a:spcBef>
              <a:spcAft>
                <a:spcPts val="0"/>
              </a:spcAft>
              <a:buSzPts val="1700"/>
              <a:buChar char="○"/>
            </a:pPr>
            <a:r>
              <a:rPr lang="en" sz="1700"/>
              <a:t>Eliminates Sima Liang and Sima Wei due to lack of cooperation</a:t>
            </a:r>
            <a:endParaRPr sz="1700"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 sz="21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War of Eight Princes (八王之亂) </a:t>
            </a:r>
            <a:endParaRPr/>
          </a:p>
        </p:txBody>
      </p:sp>
      <p:sp>
        <p:nvSpPr>
          <p:cNvPr id="96" name="Google Shape;96;p1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9250" lvl="0" marL="457200" rtl="0" algn="l">
              <a:spcBef>
                <a:spcPts val="0"/>
              </a:spcBef>
              <a:spcAft>
                <a:spcPts val="0"/>
              </a:spcAft>
              <a:buSzPts val="1900"/>
              <a:buChar char="●"/>
            </a:pPr>
            <a:r>
              <a:rPr lang="en" sz="1900"/>
              <a:t>291-306 CE</a:t>
            </a:r>
            <a:endParaRPr sz="1900"/>
          </a:p>
          <a:p>
            <a:pPr indent="-349250" lvl="0" marL="457200" rtl="0" algn="l">
              <a:spcBef>
                <a:spcPts val="0"/>
              </a:spcBef>
              <a:spcAft>
                <a:spcPts val="0"/>
              </a:spcAft>
              <a:buSzPts val="1900"/>
              <a:buChar char="●"/>
            </a:pPr>
            <a:r>
              <a:rPr lang="en" sz="1900"/>
              <a:t>Empress Jia Nanfeng is overthrown by Sima Lun</a:t>
            </a:r>
            <a:endParaRPr sz="1900"/>
          </a:p>
          <a:p>
            <a:pPr indent="-349250" lvl="0" marL="457200" rtl="0" algn="l">
              <a:spcBef>
                <a:spcPts val="0"/>
              </a:spcBef>
              <a:spcAft>
                <a:spcPts val="0"/>
              </a:spcAft>
              <a:buSzPts val="1900"/>
              <a:buChar char="●"/>
            </a:pPr>
            <a:r>
              <a:rPr lang="en" sz="1900"/>
              <a:t>Power vacuum culminates in massive in-fighting amongst the imperial family</a:t>
            </a:r>
            <a:endParaRPr sz="1900"/>
          </a:p>
          <a:p>
            <a:pPr indent="-323850" lvl="1" marL="914400" rtl="0" algn="l">
              <a:spcBef>
                <a:spcPts val="0"/>
              </a:spcBef>
              <a:spcAft>
                <a:spcPts val="0"/>
              </a:spcAft>
              <a:buSzPts val="1500"/>
              <a:buChar char="○"/>
            </a:pPr>
            <a:r>
              <a:rPr lang="en" sz="1500" u="sng"/>
              <a:t>Sima Liang</a:t>
            </a:r>
            <a:endParaRPr sz="1500" u="sng"/>
          </a:p>
          <a:p>
            <a:pPr indent="-323850" lvl="1" marL="914400" rtl="0" algn="l">
              <a:spcBef>
                <a:spcPts val="0"/>
              </a:spcBef>
              <a:spcAft>
                <a:spcPts val="0"/>
              </a:spcAft>
              <a:buSzPts val="1500"/>
              <a:buChar char="○"/>
            </a:pPr>
            <a:r>
              <a:rPr lang="en" sz="1500" u="sng"/>
              <a:t>Sima Wei</a:t>
            </a:r>
            <a:endParaRPr sz="1500" u="sng"/>
          </a:p>
          <a:p>
            <a:pPr indent="-323850" lvl="1" marL="914400" rtl="0" algn="l">
              <a:spcBef>
                <a:spcPts val="0"/>
              </a:spcBef>
              <a:spcAft>
                <a:spcPts val="0"/>
              </a:spcAft>
              <a:buSzPts val="1500"/>
              <a:buChar char="○"/>
            </a:pPr>
            <a:r>
              <a:rPr lang="en" sz="1500" u="sng"/>
              <a:t>Sima Lun</a:t>
            </a:r>
            <a:endParaRPr sz="1500" u="sng"/>
          </a:p>
          <a:p>
            <a:pPr indent="-323850" lvl="1" marL="914400" rtl="0" algn="l">
              <a:spcBef>
                <a:spcPts val="0"/>
              </a:spcBef>
              <a:spcAft>
                <a:spcPts val="0"/>
              </a:spcAft>
              <a:buSzPts val="1500"/>
              <a:buChar char="○"/>
            </a:pPr>
            <a:r>
              <a:rPr lang="en" sz="1500"/>
              <a:t>Sima Jiong</a:t>
            </a:r>
            <a:endParaRPr sz="1500"/>
          </a:p>
          <a:p>
            <a:pPr indent="-323850" lvl="1" marL="914400" rtl="0" algn="l">
              <a:spcBef>
                <a:spcPts val="0"/>
              </a:spcBef>
              <a:spcAft>
                <a:spcPts val="0"/>
              </a:spcAft>
              <a:buSzPts val="1500"/>
              <a:buChar char="○"/>
            </a:pPr>
            <a:r>
              <a:rPr lang="en" sz="1500"/>
              <a:t>Sima Ai</a:t>
            </a:r>
            <a:endParaRPr sz="1500"/>
          </a:p>
          <a:p>
            <a:pPr indent="-323850" lvl="1" marL="914400" rtl="0" algn="l">
              <a:spcBef>
                <a:spcPts val="0"/>
              </a:spcBef>
              <a:spcAft>
                <a:spcPts val="0"/>
              </a:spcAft>
              <a:buSzPts val="1500"/>
              <a:buChar char="○"/>
            </a:pPr>
            <a:r>
              <a:rPr lang="en" sz="1500"/>
              <a:t>Sima Ying</a:t>
            </a:r>
            <a:endParaRPr sz="1500"/>
          </a:p>
          <a:p>
            <a:pPr indent="-323850" lvl="1" marL="914400" rtl="0" algn="l">
              <a:spcBef>
                <a:spcPts val="0"/>
              </a:spcBef>
              <a:spcAft>
                <a:spcPts val="0"/>
              </a:spcAft>
              <a:buSzPts val="1500"/>
              <a:buChar char="○"/>
            </a:pPr>
            <a:r>
              <a:rPr lang="en" sz="1500"/>
              <a:t>Sima Yong</a:t>
            </a:r>
            <a:endParaRPr sz="1500"/>
          </a:p>
          <a:p>
            <a:pPr indent="-323850" lvl="1" marL="914400" rtl="0" algn="l">
              <a:spcBef>
                <a:spcPts val="0"/>
              </a:spcBef>
              <a:spcAft>
                <a:spcPts val="0"/>
              </a:spcAft>
              <a:buSzPts val="1500"/>
              <a:buChar char="○"/>
            </a:pPr>
            <a:r>
              <a:rPr b="1" lang="en" sz="1500"/>
              <a:t>Sima Yue</a:t>
            </a:r>
            <a:endParaRPr b="1" sz="15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Result</a:t>
            </a:r>
            <a:endParaRPr/>
          </a:p>
        </p:txBody>
      </p:sp>
      <p:sp>
        <p:nvSpPr>
          <p:cNvPr id="102" name="Google Shape;102;p2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Sima Yue emerges victorious and makes himself Chancellor (丞相) </a:t>
            </a:r>
            <a:endParaRPr sz="2000"/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Devastated</a:t>
            </a:r>
            <a:r>
              <a:rPr lang="en" sz="2000"/>
              <a:t> the power of the imperial family and central </a:t>
            </a:r>
            <a:r>
              <a:rPr lang="en" sz="2000"/>
              <a:t>authority</a:t>
            </a:r>
            <a:endParaRPr sz="2000"/>
          </a:p>
          <a:p>
            <a:pPr indent="-330200" lvl="1" marL="914400" rtl="0" algn="l"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en" sz="1600"/>
              <a:t>Many deaths beyond the eight princes</a:t>
            </a:r>
            <a:endParaRPr sz="1600"/>
          </a:p>
          <a:p>
            <a:pPr indent="-330200" lvl="1" marL="914400" rtl="0" algn="l"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en" sz="1600"/>
              <a:t>Killed off many ministers, magistrates, etc. from purges and executions</a:t>
            </a:r>
            <a:endParaRPr sz="1600"/>
          </a:p>
          <a:p>
            <a:pPr indent="-330200" lvl="1" marL="914400" rtl="0" algn="l"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en" sz="1600"/>
              <a:t>Decreased loyalty to the imperial dynasty</a:t>
            </a:r>
            <a:endParaRPr sz="1600"/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Disaster of Yongjia</a:t>
            </a:r>
            <a:endParaRPr sz="20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Disaster of Yongjia (永嘉之亂)</a:t>
            </a:r>
            <a:endParaRPr/>
          </a:p>
        </p:txBody>
      </p:sp>
      <p:sp>
        <p:nvSpPr>
          <p:cNvPr id="108" name="Google Shape;108;p2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Han people and Nomadic tribes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Continuous conflict throughout Chinese history</a:t>
            </a:r>
            <a:endParaRPr/>
          </a:p>
          <a:p>
            <a:pPr indent="-317500" lvl="2" marL="13716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rPr lang="en"/>
              <a:t>Heqin policy in early Han dynasty</a:t>
            </a:r>
            <a:endParaRPr/>
          </a:p>
          <a:p>
            <a:pPr indent="-317500" lvl="2" marL="13716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rPr lang="en"/>
              <a:t>Conflict during Three Kingdoms Period (Gonsun Zan, Mao Chao, Dong Zhuo, etc.)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Xiongnu Invasion (308 CE)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Xiongnu tribe led by Liu Cong invades into central China 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Sima Yue dies while on campaign to oppose them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Siege</a:t>
            </a:r>
            <a:r>
              <a:rPr lang="en"/>
              <a:t> and burning of Luoyang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Many imperial </a:t>
            </a:r>
            <a:r>
              <a:rPr lang="en"/>
              <a:t>authorities</a:t>
            </a:r>
            <a:r>
              <a:rPr lang="en"/>
              <a:t> killed while fleeing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Expected help from local provinces did not arrive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pearmint">
  <a:themeElements>
    <a:clrScheme name="Spearmint">
      <a:dk1>
        <a:srgbClr val="202729"/>
      </a:dk1>
      <a:lt1>
        <a:srgbClr val="FFFFFF"/>
      </a:lt1>
      <a:dk2>
        <a:srgbClr val="4BA173"/>
      </a:dk2>
      <a:lt2>
        <a:srgbClr val="63D297"/>
      </a:lt2>
      <a:accent1>
        <a:srgbClr val="353744"/>
      </a:accent1>
      <a:accent2>
        <a:srgbClr val="424242"/>
      </a:accent2>
      <a:accent3>
        <a:srgbClr val="616161"/>
      </a:accent3>
      <a:accent4>
        <a:srgbClr val="999999"/>
      </a:accent4>
      <a:accent5>
        <a:srgbClr val="FF5252"/>
      </a:accent5>
      <a:accent6>
        <a:srgbClr val="FFF176"/>
      </a:accent6>
      <a:hlink>
        <a:srgbClr val="FF5252"/>
      </a:hlink>
      <a:folHlink>
        <a:srgbClr val="FF525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