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0B2D4-5A82-C841-B688-38BA437F3A31}" v="24" dt="2024-04-24T01:49:08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4626"/>
  </p:normalViewPr>
  <p:slideViewPr>
    <p:cSldViewPr snapToGrid="0">
      <p:cViewPr varScale="1">
        <p:scale>
          <a:sx n="105" d="100"/>
          <a:sy n="105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mniglot.com/writing/khmer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3E72759-7A0A-4E0E-A2F9-3EF86C83A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20A939-DBBB-4BC9-8087-D274915B9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2B38A-1688-C369-1B8B-192BB32F8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EFFFF"/>
                </a:solidFill>
              </a:rPr>
              <a:t>Khmer</a:t>
            </a:r>
            <a:r>
              <a:rPr lang="zh-CN" altLang="en-US" sz="3100">
                <a:solidFill>
                  <a:srgbClr val="FEFFFF"/>
                </a:solidFill>
              </a:rPr>
              <a:t> </a:t>
            </a:r>
            <a:r>
              <a:rPr lang="en-US" altLang="zh-CN" sz="3100">
                <a:solidFill>
                  <a:srgbClr val="FEFFFF"/>
                </a:solidFill>
              </a:rPr>
              <a:t>Script/Calligraphy</a:t>
            </a:r>
            <a:r>
              <a:rPr lang="zh-CN" altLang="en-US" sz="3100">
                <a:solidFill>
                  <a:srgbClr val="FEFFFF"/>
                </a:solidFill>
              </a:rPr>
              <a:t> </a:t>
            </a:r>
            <a:endParaRPr lang="en-US" sz="3100">
              <a:solidFill>
                <a:srgbClr val="FEFFFF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8CE302C-A316-49C7-A584-5D33FAD93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995" y="965044"/>
            <a:ext cx="5821258" cy="253201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E6B13-A537-C4EE-4CAA-B8437488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868" y="1376906"/>
            <a:ext cx="5481667" cy="1719250"/>
          </a:xfrm>
          <a:prstGeom prst="rect">
            <a:avLst/>
          </a:prstGeom>
        </p:spPr>
      </p:pic>
      <p:sp>
        <p:nvSpPr>
          <p:cNvPr id="68" name="Freeform 5">
            <a:extLst>
              <a:ext uri="{FF2B5EF4-FFF2-40B4-BE49-F238E27FC236}">
                <a16:creationId xmlns:a16="http://schemas.microsoft.com/office/drawing/2014/main" id="{8D7E03C2-CF97-4DF3-8309-A30AA8FC3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0A00-A9E4-148D-0B3E-4505B9B3E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r>
              <a:rPr lang="en-US" altLang="zh-CN" sz="1600">
                <a:solidFill>
                  <a:srgbClr val="FEFFFF"/>
                </a:solidFill>
              </a:rPr>
              <a:t>Evan</a:t>
            </a:r>
            <a:r>
              <a:rPr lang="zh-CN" altLang="en-US" sz="1600">
                <a:solidFill>
                  <a:srgbClr val="FEFFFF"/>
                </a:solidFill>
              </a:rPr>
              <a:t> </a:t>
            </a:r>
            <a:r>
              <a:rPr lang="en-US" altLang="zh-CN" sz="1600">
                <a:solidFill>
                  <a:srgbClr val="FEFFFF"/>
                </a:solidFill>
              </a:rPr>
              <a:t>Hanley</a:t>
            </a:r>
            <a:endParaRPr lang="en-US" sz="1600">
              <a:solidFill>
                <a:srgbClr val="FEFFFF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F8A09A4-1145-4BBE-A3F4-84B4B3CE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994" y="3657423"/>
            <a:ext cx="2814046" cy="2532013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E46D7-8D62-E77A-D703-031EC1EB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68" y="4106915"/>
            <a:ext cx="2470475" cy="164398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45099CD-2BE9-478D-89F1-D3250B809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95203" y="3657423"/>
            <a:ext cx="2814049" cy="253201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DE920-B134-A0B5-F500-1831200C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929" y="4131916"/>
            <a:ext cx="2490606" cy="15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1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E027E-6A72-EAA7-A052-CAD3AAF6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altLang="zh-CN" dirty="0"/>
              <a:t>History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Khmer</a:t>
            </a:r>
            <a:r>
              <a:rPr lang="zh-CN" altLang="en-US" dirty="0"/>
              <a:t> </a:t>
            </a:r>
            <a:r>
              <a:rPr lang="en-US" altLang="zh-CN" dirty="0"/>
              <a:t>Script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BDF9-49EC-CEE1-43CB-00D1D166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1700"/>
              <a:t>Official</a:t>
            </a:r>
            <a:r>
              <a:rPr lang="zh-CN" altLang="en-US" sz="1700"/>
              <a:t> </a:t>
            </a:r>
            <a:r>
              <a:rPr lang="en-US" altLang="zh-CN" sz="1700"/>
              <a:t>script</a:t>
            </a:r>
            <a:r>
              <a:rPr lang="zh-CN" altLang="en-US" sz="1700"/>
              <a:t> </a:t>
            </a:r>
            <a:r>
              <a:rPr lang="en-US" altLang="zh-CN" sz="1700"/>
              <a:t>of</a:t>
            </a:r>
            <a:r>
              <a:rPr lang="zh-CN" altLang="en-US" sz="1700"/>
              <a:t> </a:t>
            </a:r>
            <a:r>
              <a:rPr lang="en-US" altLang="zh-CN" sz="1700"/>
              <a:t>the</a:t>
            </a:r>
            <a:r>
              <a:rPr lang="zh-CN" altLang="en-US" sz="1700"/>
              <a:t> </a:t>
            </a:r>
            <a:r>
              <a:rPr lang="en-US" altLang="zh-CN" sz="1700"/>
              <a:t>Khmer</a:t>
            </a:r>
            <a:r>
              <a:rPr lang="zh-CN" altLang="en-US" sz="1700"/>
              <a:t> </a:t>
            </a:r>
            <a:r>
              <a:rPr lang="en-US" altLang="zh-CN" sz="1700"/>
              <a:t>language,</a:t>
            </a:r>
            <a:r>
              <a:rPr lang="zh-CN" altLang="en-US" sz="1700"/>
              <a:t> </a:t>
            </a:r>
            <a:r>
              <a:rPr lang="en-US" altLang="zh-CN" sz="1700"/>
              <a:t>used</a:t>
            </a:r>
            <a:r>
              <a:rPr lang="zh-CN" altLang="en-US" sz="1700"/>
              <a:t> </a:t>
            </a:r>
            <a:r>
              <a:rPr lang="en-US" altLang="zh-CN" sz="1700"/>
              <a:t>in</a:t>
            </a:r>
            <a:r>
              <a:rPr lang="zh-CN" altLang="en-US" sz="1700"/>
              <a:t> </a:t>
            </a:r>
            <a:r>
              <a:rPr lang="en-US" altLang="zh-CN" sz="1700"/>
              <a:t>current-day</a:t>
            </a:r>
            <a:r>
              <a:rPr lang="zh-CN" altLang="en-US" sz="1700"/>
              <a:t> </a:t>
            </a:r>
            <a:r>
              <a:rPr lang="en-US" altLang="zh-CN" sz="1700"/>
              <a:t>Cambodia.</a:t>
            </a:r>
            <a:r>
              <a:rPr lang="zh-CN" altLang="en-US" sz="1700"/>
              <a:t> </a:t>
            </a:r>
            <a:endParaRPr lang="en-US" altLang="zh-CN" sz="1700"/>
          </a:p>
          <a:p>
            <a:pPr>
              <a:lnSpc>
                <a:spcPct val="90000"/>
              </a:lnSpc>
            </a:pPr>
            <a:r>
              <a:rPr lang="en-US" altLang="zh-CN" sz="1700"/>
              <a:t>Heavily</a:t>
            </a:r>
            <a:r>
              <a:rPr lang="zh-CN" altLang="en-US" sz="1700"/>
              <a:t> </a:t>
            </a:r>
            <a:r>
              <a:rPr lang="en-US" altLang="zh-CN" sz="1700"/>
              <a:t>influenced</a:t>
            </a:r>
            <a:r>
              <a:rPr lang="zh-CN" altLang="en-US" sz="1700"/>
              <a:t> </a:t>
            </a:r>
            <a:r>
              <a:rPr lang="en-US" altLang="zh-CN" sz="1700"/>
              <a:t>from</a:t>
            </a:r>
            <a:r>
              <a:rPr lang="zh-CN" altLang="en-US" sz="1700"/>
              <a:t> </a:t>
            </a:r>
            <a:r>
              <a:rPr lang="en-US" altLang="zh-CN" sz="1700"/>
              <a:t>the</a:t>
            </a:r>
            <a:r>
              <a:rPr lang="zh-CN" altLang="en-US" sz="1700"/>
              <a:t> </a:t>
            </a:r>
            <a:r>
              <a:rPr lang="en-US" altLang="zh-CN" sz="1700"/>
              <a:t>Brahmic</a:t>
            </a:r>
            <a:r>
              <a:rPr lang="zh-CN" altLang="en-US" sz="1700"/>
              <a:t> </a:t>
            </a:r>
            <a:r>
              <a:rPr lang="en-US" altLang="zh-CN" sz="1700"/>
              <a:t>Scripts</a:t>
            </a:r>
            <a:r>
              <a:rPr lang="zh-CN" altLang="en-US" sz="1700"/>
              <a:t> </a:t>
            </a:r>
            <a:r>
              <a:rPr lang="en-US" altLang="zh-CN" sz="1700"/>
              <a:t>of</a:t>
            </a:r>
            <a:r>
              <a:rPr lang="zh-CN" altLang="en-US" sz="1700"/>
              <a:t> </a:t>
            </a:r>
            <a:r>
              <a:rPr lang="en-US" altLang="zh-CN" sz="1700"/>
              <a:t>India,</a:t>
            </a:r>
            <a:r>
              <a:rPr lang="zh-CN" altLang="en-US" sz="1700"/>
              <a:t> </a:t>
            </a:r>
            <a:r>
              <a:rPr lang="en-US" altLang="zh-CN" sz="1700"/>
              <a:t>and</a:t>
            </a:r>
            <a:r>
              <a:rPr lang="zh-CN" altLang="en-US" sz="1700"/>
              <a:t> </a:t>
            </a:r>
            <a:r>
              <a:rPr lang="en-US" altLang="zh-CN" sz="1700"/>
              <a:t>its</a:t>
            </a:r>
            <a:r>
              <a:rPr lang="zh-CN" altLang="en-US" sz="1700"/>
              <a:t> </a:t>
            </a:r>
            <a:r>
              <a:rPr lang="en-US" altLang="zh-CN" sz="1700"/>
              <a:t>first</a:t>
            </a:r>
            <a:r>
              <a:rPr lang="zh-CN" altLang="en-US" sz="1700"/>
              <a:t> </a:t>
            </a:r>
            <a:r>
              <a:rPr lang="en-US" altLang="zh-CN" sz="1700"/>
              <a:t>dated</a:t>
            </a:r>
            <a:r>
              <a:rPr lang="zh-CN" altLang="en-US" sz="1700"/>
              <a:t> </a:t>
            </a:r>
            <a:r>
              <a:rPr lang="en-US" altLang="zh-CN" sz="1700"/>
              <a:t>inscription</a:t>
            </a:r>
            <a:r>
              <a:rPr lang="zh-CN" altLang="en-US" sz="1700"/>
              <a:t> </a:t>
            </a:r>
            <a:r>
              <a:rPr lang="en-US" altLang="zh-CN" sz="1700"/>
              <a:t>within</a:t>
            </a:r>
            <a:r>
              <a:rPr lang="zh-CN" altLang="en-US" sz="1700"/>
              <a:t> </a:t>
            </a:r>
            <a:r>
              <a:rPr lang="en-US" altLang="zh-CN" sz="1700"/>
              <a:t>Cambodia</a:t>
            </a:r>
            <a:r>
              <a:rPr lang="zh-CN" altLang="en-US" sz="1700"/>
              <a:t> </a:t>
            </a:r>
            <a:r>
              <a:rPr lang="en-US" altLang="zh-CN" sz="1700"/>
              <a:t>dates</a:t>
            </a:r>
            <a:r>
              <a:rPr lang="zh-CN" altLang="en-US" sz="1700"/>
              <a:t> </a:t>
            </a:r>
            <a:r>
              <a:rPr lang="en-US" altLang="zh-CN" sz="1700"/>
              <a:t>back</a:t>
            </a:r>
            <a:r>
              <a:rPr lang="zh-CN" altLang="en-US" sz="1700"/>
              <a:t> </a:t>
            </a:r>
            <a:r>
              <a:rPr lang="en-US" altLang="zh-CN" sz="1700"/>
              <a:t>to</a:t>
            </a:r>
            <a:r>
              <a:rPr lang="zh-CN" altLang="en-US" sz="1700"/>
              <a:t> </a:t>
            </a:r>
            <a:r>
              <a:rPr lang="en-US" altLang="zh-CN" sz="1700"/>
              <a:t>the</a:t>
            </a:r>
            <a:r>
              <a:rPr lang="zh-CN" altLang="en-US" sz="1700"/>
              <a:t> </a:t>
            </a:r>
            <a:r>
              <a:rPr lang="en-US" altLang="zh-CN" sz="1700"/>
              <a:t>5</a:t>
            </a:r>
            <a:r>
              <a:rPr lang="en-US" altLang="zh-CN" sz="1700" baseline="30000"/>
              <a:t>th</a:t>
            </a:r>
            <a:r>
              <a:rPr lang="zh-CN" altLang="en-US" sz="1700"/>
              <a:t> </a:t>
            </a:r>
            <a:r>
              <a:rPr lang="en-US" altLang="zh-CN" sz="1700"/>
              <a:t>century</a:t>
            </a:r>
            <a:r>
              <a:rPr lang="zh-CN" altLang="en-US" sz="1700"/>
              <a:t> </a:t>
            </a:r>
            <a:r>
              <a:rPr lang="en-US" altLang="zh-CN" sz="1700"/>
              <a:t>AD.</a:t>
            </a:r>
            <a:r>
              <a:rPr lang="zh-CN" altLang="en-US" sz="1700"/>
              <a:t> </a:t>
            </a:r>
            <a:endParaRPr lang="en-US" altLang="zh-CN" sz="1700"/>
          </a:p>
          <a:p>
            <a:pPr>
              <a:lnSpc>
                <a:spcPct val="90000"/>
              </a:lnSpc>
            </a:pPr>
            <a:r>
              <a:rPr lang="en-US" altLang="zh-CN" sz="1700"/>
              <a:t>Similar</a:t>
            </a:r>
            <a:r>
              <a:rPr lang="zh-CN" altLang="en-US" sz="1700"/>
              <a:t> </a:t>
            </a:r>
            <a:r>
              <a:rPr lang="en-US" altLang="zh-CN" sz="1700"/>
              <a:t>to</a:t>
            </a:r>
            <a:r>
              <a:rPr lang="zh-CN" altLang="en-US" sz="1700"/>
              <a:t> </a:t>
            </a:r>
            <a:r>
              <a:rPr lang="en-US" altLang="zh-CN" sz="1700"/>
              <a:t>scripts</a:t>
            </a:r>
            <a:r>
              <a:rPr lang="zh-CN" altLang="en-US" sz="1700"/>
              <a:t> </a:t>
            </a:r>
            <a:r>
              <a:rPr lang="en-US" altLang="zh-CN" sz="1700"/>
              <a:t>of</a:t>
            </a:r>
            <a:r>
              <a:rPr lang="zh-CN" altLang="en-US" sz="1700"/>
              <a:t> </a:t>
            </a:r>
            <a:r>
              <a:rPr lang="en-US" altLang="zh-CN" sz="1700"/>
              <a:t>the</a:t>
            </a:r>
            <a:r>
              <a:rPr lang="zh-CN" altLang="en-US" sz="1700"/>
              <a:t> </a:t>
            </a:r>
            <a:r>
              <a:rPr lang="en-US" altLang="zh-CN" sz="1700"/>
              <a:t>Indian</a:t>
            </a:r>
            <a:r>
              <a:rPr lang="zh-CN" altLang="en-US" sz="1700"/>
              <a:t> </a:t>
            </a:r>
            <a:r>
              <a:rPr lang="en-US" altLang="zh-CN" sz="1700"/>
              <a:t>subcontinent,</a:t>
            </a:r>
            <a:r>
              <a:rPr lang="zh-CN" altLang="en-US" sz="1700"/>
              <a:t> </a:t>
            </a:r>
            <a:r>
              <a:rPr lang="en-US" altLang="zh-CN" sz="1700"/>
              <a:t>it</a:t>
            </a:r>
            <a:r>
              <a:rPr lang="zh-CN" altLang="en-US" sz="1700"/>
              <a:t> </a:t>
            </a:r>
            <a:r>
              <a:rPr lang="en-US" altLang="zh-CN" sz="1700"/>
              <a:t>is</a:t>
            </a:r>
            <a:r>
              <a:rPr lang="zh-CN" altLang="en-US" sz="1700"/>
              <a:t> </a:t>
            </a:r>
            <a:r>
              <a:rPr lang="en-US" altLang="zh-CN" sz="1700"/>
              <a:t>an</a:t>
            </a:r>
            <a:r>
              <a:rPr lang="zh-CN" altLang="en-US" sz="1700"/>
              <a:t> </a:t>
            </a:r>
            <a:r>
              <a:rPr lang="en-US" altLang="zh-CN" sz="1700"/>
              <a:t>abugida</a:t>
            </a:r>
            <a:r>
              <a:rPr lang="zh-CN" altLang="en-US" sz="1700"/>
              <a:t> </a:t>
            </a:r>
            <a:r>
              <a:rPr lang="en-US" altLang="zh-CN" sz="1700"/>
              <a:t>(</a:t>
            </a:r>
            <a:r>
              <a:rPr lang="en-US" altLang="zh-CN" sz="1700" err="1"/>
              <a:t>alphasyllabary</a:t>
            </a:r>
            <a:r>
              <a:rPr lang="en-US" altLang="zh-CN" sz="1700"/>
              <a:t>)</a:t>
            </a:r>
            <a:r>
              <a:rPr lang="zh-CN" altLang="en-US" sz="1700"/>
              <a:t> </a:t>
            </a:r>
            <a:r>
              <a:rPr lang="en-US" altLang="zh-CN" sz="1700"/>
              <a:t>script</a:t>
            </a:r>
            <a:r>
              <a:rPr lang="zh-CN" altLang="en-US" sz="1700"/>
              <a:t> </a:t>
            </a:r>
            <a:endParaRPr lang="en-US" altLang="zh-CN" sz="1700"/>
          </a:p>
          <a:p>
            <a:pPr>
              <a:lnSpc>
                <a:spcPct val="90000"/>
              </a:lnSpc>
            </a:pPr>
            <a:r>
              <a:rPr lang="en-US" altLang="zh-CN" sz="1700"/>
              <a:t>Worlds</a:t>
            </a:r>
            <a:r>
              <a:rPr lang="zh-CN" altLang="en-US" sz="1700"/>
              <a:t> </a:t>
            </a:r>
            <a:r>
              <a:rPr lang="en-US" altLang="zh-CN" sz="1700"/>
              <a:t>longest</a:t>
            </a:r>
            <a:r>
              <a:rPr lang="zh-CN" altLang="en-US" sz="1700"/>
              <a:t> </a:t>
            </a:r>
            <a:r>
              <a:rPr lang="en-US" altLang="zh-CN" sz="1700"/>
              <a:t>alphabet,</a:t>
            </a:r>
            <a:r>
              <a:rPr lang="zh-CN" altLang="en-US" sz="1700"/>
              <a:t> </a:t>
            </a:r>
            <a:r>
              <a:rPr lang="en-US" altLang="zh-CN" sz="1700"/>
              <a:t>with</a:t>
            </a:r>
            <a:r>
              <a:rPr lang="zh-CN" altLang="en-US" sz="1700"/>
              <a:t> </a:t>
            </a:r>
            <a:r>
              <a:rPr lang="en-US" altLang="zh-CN" sz="1700"/>
              <a:t>74</a:t>
            </a:r>
            <a:r>
              <a:rPr lang="zh-CN" altLang="en-US" sz="1700"/>
              <a:t> </a:t>
            </a:r>
            <a:r>
              <a:rPr lang="en-US" altLang="zh-CN" sz="1700"/>
              <a:t>letters</a:t>
            </a:r>
            <a:r>
              <a:rPr lang="zh-CN" altLang="en-US" sz="1700"/>
              <a:t> </a:t>
            </a:r>
            <a:r>
              <a:rPr lang="en-US" altLang="zh-CN" sz="1700"/>
              <a:t>in</a:t>
            </a:r>
            <a:r>
              <a:rPr lang="zh-CN" altLang="en-US" sz="1700"/>
              <a:t> </a:t>
            </a:r>
            <a:r>
              <a:rPr lang="en-US" altLang="zh-CN" sz="1700"/>
              <a:t>total.</a:t>
            </a:r>
            <a:r>
              <a:rPr lang="zh-CN" altLang="en-US" sz="1700"/>
              <a:t> </a:t>
            </a:r>
            <a:endParaRPr lang="en-US" altLang="zh-CN" sz="1700"/>
          </a:p>
          <a:p>
            <a:pPr>
              <a:lnSpc>
                <a:spcPct val="90000"/>
              </a:lnSpc>
            </a:pPr>
            <a:endParaRPr lang="en-US" sz="1700"/>
          </a:p>
        </p:txBody>
      </p:sp>
      <p:pic>
        <p:nvPicPr>
          <p:cNvPr id="5" name="Picture 4" descr="A stone with writing on it&#10;&#10;Description automatically generated">
            <a:extLst>
              <a:ext uri="{FF2B5EF4-FFF2-40B4-BE49-F238E27FC236}">
                <a16:creationId xmlns:a16="http://schemas.microsoft.com/office/drawing/2014/main" id="{9509641C-2C29-4E52-6201-9C6DC5335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55"/>
          <a:stretch/>
        </p:blipFill>
        <p:spPr>
          <a:xfrm>
            <a:off x="4619543" y="774284"/>
            <a:ext cx="3394925" cy="498436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A8C4F17-C302-643B-F8C0-2523991A8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94" y="2095217"/>
            <a:ext cx="3394926" cy="2342498"/>
          </a:xfrm>
          <a:prstGeom prst="rect">
            <a:avLst/>
          </a:prstGeom>
        </p:spPr>
      </p:pic>
      <p:sp>
        <p:nvSpPr>
          <p:cNvPr id="96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9A118BC-BA81-4C93-ACF2-98CA894F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7E1130-C53E-4FDB-8D84-88631038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4A8107C-3F9E-8D37-1EA0-116D1894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74" r="3" b="3"/>
          <a:stretch/>
        </p:blipFill>
        <p:spPr>
          <a:xfrm>
            <a:off x="8229598" y="-5534"/>
            <a:ext cx="3962402" cy="3431766"/>
          </a:xfrm>
          <a:prstGeom prst="rect">
            <a:avLst/>
          </a:prstGeom>
        </p:spPr>
      </p:pic>
      <p:sp>
        <p:nvSpPr>
          <p:cNvPr id="54" name="Freeform 5">
            <a:extLst>
              <a:ext uri="{FF2B5EF4-FFF2-40B4-BE49-F238E27FC236}">
                <a16:creationId xmlns:a16="http://schemas.microsoft.com/office/drawing/2014/main" id="{B6FD7DC0-5FF7-4A80-9AC3-9AA8CD00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1011A-13EB-4A11-937A-C93B4258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altLang="zh-CN" sz="3200" dirty="0">
                <a:solidFill>
                  <a:srgbClr val="FEFFFF"/>
                </a:solidFill>
              </a:rPr>
              <a:t>Khmer</a:t>
            </a:r>
            <a:r>
              <a:rPr lang="zh-CN" altLang="en-US" sz="3200" dirty="0">
                <a:solidFill>
                  <a:srgbClr val="FEFFFF"/>
                </a:solidFill>
              </a:rPr>
              <a:t> </a:t>
            </a:r>
            <a:r>
              <a:rPr lang="en-US" altLang="zh-CN" sz="3200" dirty="0">
                <a:solidFill>
                  <a:srgbClr val="FEFFFF"/>
                </a:solidFill>
              </a:rPr>
              <a:t>Stone</a:t>
            </a:r>
            <a:r>
              <a:rPr lang="zh-CN" altLang="en-US" sz="3200" dirty="0">
                <a:solidFill>
                  <a:srgbClr val="FEFFFF"/>
                </a:solidFill>
              </a:rPr>
              <a:t> </a:t>
            </a:r>
            <a:r>
              <a:rPr lang="en-US" altLang="zh-CN" sz="3200" dirty="0">
                <a:solidFill>
                  <a:srgbClr val="FEFFFF"/>
                </a:solidFill>
              </a:rPr>
              <a:t>Steeles/Tablets</a:t>
            </a:r>
            <a:endParaRPr lang="en-US" sz="3200" dirty="0">
              <a:solidFill>
                <a:srgbClr val="FEFFFF"/>
              </a:solidFill>
            </a:endParaRP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DB160EB0-E902-13B0-AFA3-0EEE80E1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EFFFF"/>
                </a:solidFill>
              </a:rPr>
              <a:t>Often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oldest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examples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of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the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Khmer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language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 err="1">
                <a:solidFill>
                  <a:srgbClr val="FEFFFF"/>
                </a:solidFill>
              </a:rPr>
              <a:t>perserved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through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religious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texts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on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stone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 err="1">
                <a:solidFill>
                  <a:srgbClr val="FEFFFF"/>
                </a:solidFill>
              </a:rPr>
              <a:t>steeles</a:t>
            </a:r>
            <a:r>
              <a:rPr lang="en-US" altLang="zh-CN" dirty="0">
                <a:solidFill>
                  <a:srgbClr val="FEFFFF"/>
                </a:solidFill>
              </a:rPr>
              <a:t>. </a:t>
            </a:r>
          </a:p>
          <a:p>
            <a:r>
              <a:rPr lang="en-US" altLang="zh-CN" dirty="0">
                <a:solidFill>
                  <a:srgbClr val="FEFFFF"/>
                </a:solidFill>
              </a:rPr>
              <a:t>Written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in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Old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Khmer</a:t>
            </a:r>
            <a:r>
              <a:rPr lang="zh-CN" altLang="en-US" dirty="0">
                <a:solidFill>
                  <a:srgbClr val="FEFFFF"/>
                </a:solidFill>
              </a:rPr>
              <a:t> （</a:t>
            </a:r>
            <a:r>
              <a:rPr lang="en-US" altLang="zh-CN" dirty="0">
                <a:solidFill>
                  <a:srgbClr val="FEFFFF"/>
                </a:solidFill>
              </a:rPr>
              <a:t>used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primarily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from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5-13th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centuries)</a:t>
            </a:r>
          </a:p>
          <a:p>
            <a:r>
              <a:rPr lang="en-US" altLang="zh-CN" dirty="0">
                <a:solidFill>
                  <a:srgbClr val="FEFFFF"/>
                </a:solidFill>
              </a:rPr>
              <a:t>Scattered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throughout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Cambodia,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but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most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found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in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and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around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Angkor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Wat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temple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complex.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endParaRPr lang="en-US" altLang="zh-CN" dirty="0">
              <a:solidFill>
                <a:srgbClr val="FEFFFF"/>
              </a:solidFill>
            </a:endParaRPr>
          </a:p>
          <a:p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EF0B7B-6510-2A39-41E2-CDF77E549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59" b="16285"/>
          <a:stretch/>
        </p:blipFill>
        <p:spPr>
          <a:xfrm>
            <a:off x="8229598" y="3426232"/>
            <a:ext cx="3962402" cy="34317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08143B-5494-482A-BCE4-588DC477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29598" y="3426234"/>
            <a:ext cx="3962401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BBEC31A-EB68-745A-7D3C-A1126B3CD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461" y="3978309"/>
            <a:ext cx="3622675" cy="24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C44BB1-D5AA-436D-9F17-1A349A14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021C2-7F19-4990-A104-E841D979A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536478-7418-4E4C-B3B7-86080DE5D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9C2A1-4C8F-6D0F-9D2A-DF8811D1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Variants of Modern</a:t>
            </a:r>
            <a:r>
              <a:rPr lang="zh-CN" altLang="en-US" sz="3200" dirty="0">
                <a:solidFill>
                  <a:srgbClr val="FEFFFF"/>
                </a:solidFill>
              </a:rPr>
              <a:t> </a:t>
            </a:r>
            <a:r>
              <a:rPr lang="en-US" sz="3200" dirty="0">
                <a:solidFill>
                  <a:srgbClr val="FEFFFF"/>
                </a:solidFill>
              </a:rPr>
              <a:t>Khmer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01BD-5707-C1FA-915F-7B778FD5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EFFFF"/>
                </a:solidFill>
              </a:rPr>
              <a:t>Several styles of Khmer Script are used for varying purposes. 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The two main styles are </a:t>
            </a:r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âksâr</a:t>
            </a:r>
            <a:r>
              <a:rPr lang="en-US" b="0" i="1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chriĕng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 (literally "slanted script") and </a:t>
            </a:r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âksâr</a:t>
            </a:r>
            <a:r>
              <a:rPr lang="en-US" b="0" i="1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mul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 ("round script").</a:t>
            </a:r>
          </a:p>
          <a:p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Âksâr</a:t>
            </a:r>
            <a:r>
              <a:rPr lang="en-US" b="0" i="1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chriĕng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 refers to </a:t>
            </a:r>
            <a:r>
              <a:rPr lang="en-US" altLang="zh-CN" dirty="0">
                <a:solidFill>
                  <a:srgbClr val="FEFFFF"/>
                </a:solidFill>
              </a:rPr>
              <a:t>oblique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 letters. Entire bodies of text such as novels and other publications may be produced in </a:t>
            </a:r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âksâr</a:t>
            </a:r>
            <a:r>
              <a:rPr lang="en-US" b="0" i="1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chriĕng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. Handwritten Khmer is often written in the oblique style.</a:t>
            </a:r>
          </a:p>
          <a:p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Âksâr</a:t>
            </a:r>
            <a:r>
              <a:rPr lang="en-US" b="0" i="1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b="0" i="1" u="none" strike="noStrike" dirty="0" err="1">
                <a:solidFill>
                  <a:srgbClr val="FEFFFF"/>
                </a:solidFill>
                <a:effectLst/>
              </a:rPr>
              <a:t>mul</a:t>
            </a:r>
            <a:r>
              <a:rPr lang="km-KH" b="0" i="0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is </a:t>
            </a:r>
            <a:r>
              <a:rPr lang="en-US" altLang="zh-CN" b="0" i="0" u="none" strike="noStrike" dirty="0">
                <a:solidFill>
                  <a:srgbClr val="FEFFFF"/>
                </a:solidFill>
                <a:effectLst/>
              </a:rPr>
              <a:t>the</a:t>
            </a:r>
            <a:r>
              <a:rPr lang="zh-CN" altLang="en-US" b="0" i="0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altLang="zh-CN" b="0" i="0" u="none" strike="noStrike" dirty="0" err="1">
                <a:solidFill>
                  <a:srgbClr val="FEFFFF"/>
                </a:solidFill>
                <a:effectLst/>
              </a:rPr>
              <a:t>calligarphical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 style</a:t>
            </a:r>
            <a:r>
              <a:rPr lang="zh-CN" altLang="en-US" b="0" i="0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altLang="zh-CN" b="0" i="0" u="none" strike="noStrike" dirty="0">
                <a:solidFill>
                  <a:srgbClr val="FEFFFF"/>
                </a:solidFill>
                <a:effectLst/>
              </a:rPr>
              <a:t>often</a:t>
            </a:r>
            <a:r>
              <a:rPr lang="zh-CN" altLang="en-US" b="0" i="0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altLang="zh-CN" b="0" i="0" u="none" strike="noStrike" dirty="0">
                <a:solidFill>
                  <a:srgbClr val="FEFFFF"/>
                </a:solidFill>
                <a:effectLst/>
              </a:rPr>
              <a:t>seen</a:t>
            </a:r>
            <a:r>
              <a:rPr lang="zh-CN" altLang="en-US" b="0" i="0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altLang="zh-CN" b="0" i="0" u="none" strike="noStrike" dirty="0">
                <a:solidFill>
                  <a:srgbClr val="FEFFFF"/>
                </a:solidFill>
                <a:effectLst/>
              </a:rPr>
              <a:t>in</a:t>
            </a:r>
            <a:r>
              <a:rPr lang="zh-CN" altLang="en-US" b="0" i="0" u="none" strike="noStrike" dirty="0">
                <a:solidFill>
                  <a:srgbClr val="FEFFFF"/>
                </a:solidFill>
                <a:effectLst/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Khmer</a:t>
            </a:r>
            <a:r>
              <a:rPr lang="zh-CN" altLang="en-US" dirty="0">
                <a:solidFill>
                  <a:srgbClr val="FEFFFF"/>
                </a:solidFill>
              </a:rPr>
              <a:t> </a:t>
            </a:r>
            <a:r>
              <a:rPr lang="en-US" altLang="zh-CN" dirty="0">
                <a:solidFill>
                  <a:srgbClr val="FEFFFF"/>
                </a:solidFill>
              </a:rPr>
              <a:t>script</a:t>
            </a:r>
            <a:r>
              <a:rPr lang="en-US" b="0" i="0" u="none" strike="noStrike" dirty="0">
                <a:solidFill>
                  <a:srgbClr val="FEFFFF"/>
                </a:solidFill>
                <a:effectLst/>
              </a:rPr>
              <a:t>. It is used for titles and headings in Cambodian documents, on books, banknotes, shop signs and banners. </a:t>
            </a:r>
          </a:p>
          <a:p>
            <a:endParaRPr lang="en-US" b="0" i="0" u="none" strike="noStrike" dirty="0">
              <a:solidFill>
                <a:srgbClr val="FEFFFF"/>
              </a:solidFill>
              <a:effectLst/>
            </a:endParaRPr>
          </a:p>
          <a:p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4C604E-29C9-4B8E-8387-1C8ACB75F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3056" y="2032000"/>
            <a:ext cx="3001931" cy="3862495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8E273-A053-941D-F44A-BA16487E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922" y="2607054"/>
            <a:ext cx="2673517" cy="871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0A335-D111-E5D1-78EC-0556DABC0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922" y="4478315"/>
            <a:ext cx="2673517" cy="8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4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F01E7660-30BE-4AD1-939C-8ABBC66E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AF2339E5-4CFB-46BA-A1E6-1F2F59297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A714EACA-E00A-47F4-9617-48EF86FC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D643816-3096-4530-BAC2-B7799760D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4481B6B9-DFCC-4B58-B517-C90F77008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C3AD10B5-BAA3-43BF-AB59-8B0E610B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8CBC7E8-2093-422A-B1DF-548212F5E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DACD4C1E-0C60-49F4-9940-2EC2B351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D4EBDC8A-E0EA-4C61-9A07-F87965F30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56AB17E4-FFC1-40A6-8716-4DA6E7E2E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18B82752-3697-40F0-A707-455553AE3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46E341FE-2212-45E9-9AC6-689D6A7A0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0DDF26F-4245-4642-8C13-878C6ABE4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2F0A64F-6E97-407F-905F-CFB60C87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6B2CD8E6-069E-402A-B6AC-FF005140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A6CA6D01-96EA-411D-B14A-86F2AFDBD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69CFD19D-A122-4CB2-866A-479CA3A5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C9F6C159-EFEF-4092-B1F1-7AB7F5A44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3A1E13BE-E59A-46EA-8C13-190FCBC3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4872D65B-9C5F-405F-BCCD-D61CB856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F6590D24-F49D-498F-A9A5-9CF6B0951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F7AFD90D-3869-4EB4-A43D-A59A0583F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226A884C-1C5B-4789-8BED-CA2815F2B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54FC0D3F-819F-41B1-BFC2-FA3443FB4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839E654C-F067-4053-881C-7D53C2E60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F44A0F15-BA31-4A9E-A48B-2F1D0E2CE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62631CC7-E8DA-4782-ADDD-F97B25E40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Freeform 11">
            <a:extLst>
              <a:ext uri="{FF2B5EF4-FFF2-40B4-BE49-F238E27FC236}">
                <a16:creationId xmlns:a16="http://schemas.microsoft.com/office/drawing/2014/main" id="{5D16879A-58B6-4F6B-8688-42B28FE10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98DB48-136A-4A3A-9ADF-9563220C4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42BCD2-34D4-487C-BB88-697F103D6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7948B3-65BC-C03E-511F-1ED0D10D5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5" y="1336765"/>
            <a:ext cx="4814655" cy="4179388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BB54318-AD96-47DA-B7AE-9F3ACCC3D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6AAC2-DEB3-43EA-34F2-DF29A829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85" y="801793"/>
            <a:ext cx="3582669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BDDF5B-1133-45D7-A901-9F28E0872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20B55-3820-148E-BC86-331D77B0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Thai-</a:t>
            </a:r>
            <a:r>
              <a:rPr lang="en-US" sz="2800" err="1"/>
              <a:t>Khom</a:t>
            </a:r>
            <a:r>
              <a:rPr lang="en-US" sz="2800"/>
              <a:t> Script: Connection between Cambodia and Thailand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C7101-14DA-4743-898E-3563B0FC9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514C7-0588-4398-CF68-C4FA5394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US" dirty="0"/>
              <a:t>Thai-</a:t>
            </a:r>
            <a:r>
              <a:rPr lang="en-US" dirty="0" err="1"/>
              <a:t>Khom</a:t>
            </a:r>
            <a:r>
              <a:rPr lang="en-US" dirty="0"/>
              <a:t>, literally Thai-Khmer script </a:t>
            </a:r>
          </a:p>
          <a:p>
            <a:r>
              <a:rPr lang="en-US" dirty="0"/>
              <a:t> </a:t>
            </a:r>
            <a:r>
              <a:rPr lang="en-US" b="0" i="0" dirty="0">
                <a:effectLst/>
              </a:rPr>
              <a:t>Between</a:t>
            </a:r>
            <a:r>
              <a:rPr lang="zh-CN" altLang="en-US" b="0" i="0" dirty="0">
                <a:effectLst/>
              </a:rPr>
              <a:t> </a:t>
            </a:r>
            <a:r>
              <a:rPr lang="en-US" altLang="zh-CN" b="0" i="0" dirty="0">
                <a:effectLst/>
              </a:rPr>
              <a:t>the</a:t>
            </a:r>
            <a:r>
              <a:rPr lang="zh-CN" altLang="en-US" b="0" i="0" dirty="0">
                <a:effectLst/>
              </a:rPr>
              <a:t> </a:t>
            </a:r>
            <a:r>
              <a:rPr lang="en-US" altLang="zh-CN" b="0" i="0" dirty="0">
                <a:effectLst/>
              </a:rPr>
              <a:t>12</a:t>
            </a:r>
            <a:r>
              <a:rPr lang="zh-CN" altLang="en-US" b="0" i="0" dirty="0">
                <a:effectLst/>
              </a:rPr>
              <a:t> </a:t>
            </a:r>
            <a:r>
              <a:rPr lang="en-US" altLang="zh-CN" b="0" i="0" dirty="0">
                <a:effectLst/>
              </a:rPr>
              <a:t>and</a:t>
            </a:r>
            <a:r>
              <a:rPr lang="zh-CN" altLang="en-US" b="0" i="0" dirty="0">
                <a:effectLst/>
              </a:rPr>
              <a:t> </a:t>
            </a:r>
            <a:r>
              <a:rPr lang="en-US" altLang="zh-CN" b="0" i="0" dirty="0">
                <a:effectLst/>
              </a:rPr>
              <a:t>14</a:t>
            </a:r>
            <a:r>
              <a:rPr lang="en-US" altLang="zh-CN" b="0" i="0" baseline="30000" dirty="0">
                <a:effectLst/>
              </a:rPr>
              <a:t>th</a:t>
            </a:r>
            <a:r>
              <a:rPr lang="zh-CN" altLang="en-US" b="0" i="0" dirty="0">
                <a:effectLst/>
              </a:rPr>
              <a:t> </a:t>
            </a:r>
            <a:r>
              <a:rPr lang="en-US" b="0" i="0" dirty="0">
                <a:effectLst/>
              </a:rPr>
              <a:t>centur</a:t>
            </a:r>
            <a:r>
              <a:rPr lang="en-US" altLang="zh-CN" b="0" i="0" dirty="0">
                <a:effectLst/>
              </a:rPr>
              <a:t>ies</a:t>
            </a:r>
            <a:r>
              <a:rPr lang="en-US" b="0" i="0" dirty="0">
                <a:effectLst/>
              </a:rPr>
              <a:t>, the Thai added additional letterforms and letters to the </a:t>
            </a:r>
            <a:r>
              <a:rPr lang="en-US" altLang="zh-CN" b="0" i="0" dirty="0">
                <a:effectLst/>
              </a:rPr>
              <a:t>Old-Khmer</a:t>
            </a:r>
            <a:r>
              <a:rPr lang="zh-CN" altLang="en-US" b="0" i="0" dirty="0">
                <a:effectLst/>
              </a:rPr>
              <a:t> </a:t>
            </a:r>
            <a:r>
              <a:rPr lang="en-US" b="0" i="0" dirty="0">
                <a:effectLst/>
              </a:rPr>
              <a:t>script, to be able to write the Thai language. They called this new version of the Khmer script "</a:t>
            </a:r>
            <a:r>
              <a:rPr lang="en-US" b="0" i="0" dirty="0" err="1">
                <a:effectLst/>
              </a:rPr>
              <a:t>Khom</a:t>
            </a:r>
            <a:r>
              <a:rPr lang="en-US" b="0" i="0" dirty="0">
                <a:effectLst/>
              </a:rPr>
              <a:t>", which means "Khmer" in Thai.</a:t>
            </a:r>
          </a:p>
          <a:p>
            <a:r>
              <a:rPr lang="en-US" b="0" i="0" dirty="0">
                <a:effectLst/>
              </a:rPr>
              <a:t>The </a:t>
            </a:r>
            <a:r>
              <a:rPr lang="en-US" b="0" i="0" dirty="0" err="1">
                <a:effectLst/>
              </a:rPr>
              <a:t>Khom</a:t>
            </a:r>
            <a:r>
              <a:rPr lang="en-US" b="0" i="0" dirty="0">
                <a:effectLst/>
              </a:rPr>
              <a:t> Thai script was the most widely used of the ancient scripts found in Thailand</a:t>
            </a:r>
            <a:r>
              <a:rPr lang="en-US" altLang="zh-CN" b="0" i="0" dirty="0">
                <a:effectLst/>
              </a:rPr>
              <a:t>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D0748D-5151-4F2A-8DD0-FC4BB9444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040" y="645106"/>
            <a:ext cx="5451627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3EA23-717D-42A9-4A7C-8F52F31D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76" y="809698"/>
            <a:ext cx="4510342" cy="2534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204B22-E1F7-0E44-81F5-0393BE91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42" y="3574365"/>
            <a:ext cx="5112423" cy="2083312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EE1A7EAA-DE31-45FD-8A51-7ADE79018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F24F8-4534-AE79-A057-65834BE1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/>
              <a:t>Khmer</a:t>
            </a:r>
            <a:r>
              <a:rPr lang="zh-CN" altLang="en-US" sz="2800"/>
              <a:t> </a:t>
            </a:r>
            <a:r>
              <a:rPr lang="en-US" altLang="zh-CN" sz="2800"/>
              <a:t>Script</a:t>
            </a:r>
            <a:r>
              <a:rPr lang="zh-CN" altLang="en-US" sz="2800"/>
              <a:t> </a:t>
            </a:r>
            <a:r>
              <a:rPr lang="en-US" altLang="zh-CN" sz="2800"/>
              <a:t>and</a:t>
            </a:r>
            <a:r>
              <a:rPr lang="zh-CN" altLang="en-US" sz="2800"/>
              <a:t> </a:t>
            </a:r>
            <a:r>
              <a:rPr lang="en-US" altLang="zh-CN" sz="2800" err="1"/>
              <a:t>Sak</a:t>
            </a:r>
            <a:r>
              <a:rPr lang="zh-CN" altLang="en-US" sz="2800"/>
              <a:t> </a:t>
            </a:r>
            <a:r>
              <a:rPr lang="en-US" altLang="zh-CN" sz="2800" err="1"/>
              <a:t>Yant</a:t>
            </a:r>
            <a:r>
              <a:rPr lang="en-US" altLang="zh-CN" sz="2800"/>
              <a:t>:</a:t>
            </a:r>
            <a:r>
              <a:rPr lang="zh-CN" altLang="en-US" sz="2800"/>
              <a:t> </a:t>
            </a:r>
            <a:r>
              <a:rPr lang="en-US" altLang="zh-CN" sz="2800"/>
              <a:t>Khmer</a:t>
            </a:r>
            <a:r>
              <a:rPr lang="zh-CN" altLang="en-US" sz="2800"/>
              <a:t> </a:t>
            </a:r>
            <a:r>
              <a:rPr lang="en-US" altLang="zh-CN" sz="2800"/>
              <a:t>traditional</a:t>
            </a:r>
            <a:r>
              <a:rPr lang="zh-CN" altLang="en-US" sz="2800"/>
              <a:t> </a:t>
            </a:r>
            <a:r>
              <a:rPr lang="en-US" altLang="zh-CN" sz="2800"/>
              <a:t>tattoos</a:t>
            </a:r>
            <a:endParaRPr lang="en-US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E499-5FDF-C8C9-7E40-4D49DCF3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r>
              <a:rPr lang="en-US" b="0" i="0" u="none" strike="noStrike" dirty="0" err="1">
                <a:effectLst/>
              </a:rPr>
              <a:t>Sak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Yant</a:t>
            </a:r>
            <a:r>
              <a:rPr lang="en-US" b="0" i="0" u="none" strike="noStrike" dirty="0">
                <a:effectLst/>
              </a:rPr>
              <a:t> is a form of tattooing that originated in </a:t>
            </a:r>
            <a:r>
              <a:rPr lang="en-US" altLang="zh-CN" dirty="0"/>
              <a:t>Mainland</a:t>
            </a:r>
            <a:r>
              <a:rPr lang="zh-CN" altLang="en-US" dirty="0"/>
              <a:t> </a:t>
            </a:r>
            <a:r>
              <a:rPr lang="en-US" altLang="zh-CN" dirty="0"/>
              <a:t>Southeast</a:t>
            </a:r>
            <a:r>
              <a:rPr lang="zh-CN" altLang="en-US" dirty="0"/>
              <a:t> </a:t>
            </a:r>
            <a:r>
              <a:rPr lang="en-US" altLang="zh-CN" dirty="0"/>
              <a:t>Asia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practiced</a:t>
            </a:r>
            <a:r>
              <a:rPr lang="zh-CN" altLang="en-US" dirty="0"/>
              <a:t> </a:t>
            </a:r>
            <a:r>
              <a:rPr lang="en-US" altLang="zh-CN" dirty="0"/>
              <a:t>throughout</a:t>
            </a:r>
            <a:r>
              <a:rPr lang="zh-CN" altLang="en-US" dirty="0"/>
              <a:t> </a:t>
            </a:r>
            <a:r>
              <a:rPr lang="en-US" altLang="zh-CN"/>
              <a:t>Cambodia</a:t>
            </a:r>
            <a:r>
              <a:rPr lang="en-US" b="0" i="0" u="none" strike="noStrike">
                <a:effectLst/>
              </a:rPr>
              <a:t>. </a:t>
            </a:r>
            <a:r>
              <a:rPr lang="en-US" b="0" i="0" u="none" strike="noStrike" dirty="0">
                <a:effectLst/>
              </a:rPr>
              <a:t>It incorporates Buddhist prayers, ancient symbols, and sacred geometry.</a:t>
            </a:r>
          </a:p>
          <a:p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Sak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Yant</a:t>
            </a:r>
            <a:r>
              <a:rPr lang="en-US" b="0" i="0" u="none" strike="noStrike" dirty="0">
                <a:effectLst/>
              </a:rPr>
              <a:t> tattoos are believed to offer protection, good luck, and other spiritual benefits to the wearer.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88587-37F6-7D68-70CC-FFD25D7EC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54402"/>
            <a:ext cx="6953577" cy="4624128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with a tattoo on her back&#10;&#10;Description automatically generated">
            <a:extLst>
              <a:ext uri="{FF2B5EF4-FFF2-40B4-BE49-F238E27FC236}">
                <a16:creationId xmlns:a16="http://schemas.microsoft.com/office/drawing/2014/main" id="{41AC7E2F-5540-7C37-C7B4-A3C0030B6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60"/>
          <a:stretch/>
        </p:blipFill>
        <p:spPr>
          <a:xfrm>
            <a:off x="3811031" y="968023"/>
            <a:ext cx="6519429" cy="49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6B8D-E561-7A49-9C49-7BA9FFE4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Sources/Images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1FA36-08EE-DDB4-C1BF-A12A478A2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https://www.omniglot.com/writing/khmer.htm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openbooks.lib.msu.edu</a:t>
            </a:r>
            <a:r>
              <a:rPr lang="en-US" dirty="0"/>
              <a:t>/</a:t>
            </a:r>
            <a:r>
              <a:rPr lang="en-US" dirty="0" err="1"/>
              <a:t>basickhmer</a:t>
            </a:r>
            <a:r>
              <a:rPr lang="en-US" dirty="0"/>
              <a:t>/front-matter/</a:t>
            </a:r>
            <a:r>
              <a:rPr lang="en-US" dirty="0" err="1"/>
              <a:t>introducation</a:t>
            </a:r>
            <a:r>
              <a:rPr lang="en-US" dirty="0"/>
              <a:t>/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78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682</TotalTime>
  <Words>392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Khmer Script/Calligraphy </vt:lpstr>
      <vt:lpstr>History of Khmer Script </vt:lpstr>
      <vt:lpstr>Khmer Stone Steeles/Tablets</vt:lpstr>
      <vt:lpstr>Variants of Modern Khmer Script</vt:lpstr>
      <vt:lpstr>PowerPoint Presentation</vt:lpstr>
      <vt:lpstr>Thai-Khom Script: Connection between Cambodia and Thailand </vt:lpstr>
      <vt:lpstr>Khmer Script and Sak Yant: Khmer traditional tattoos</vt:lpstr>
      <vt:lpstr>PowerPoint Presentation</vt:lpstr>
      <vt:lpstr>Sources/Images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Khmer Script </dc:title>
  <dc:creator>Hanley, Evan (dce9xn)</dc:creator>
  <cp:lastModifiedBy>Hanley, Evan (dce9xn)</cp:lastModifiedBy>
  <cp:revision>2</cp:revision>
  <dcterms:created xsi:type="dcterms:W3CDTF">2024-04-11T20:02:27Z</dcterms:created>
  <dcterms:modified xsi:type="dcterms:W3CDTF">2024-04-25T02:27:51Z</dcterms:modified>
</cp:coreProperties>
</file>