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sldIdLst>
    <p:sldId id="256" r:id="rId2"/>
    <p:sldId id="257" r:id="rId3"/>
    <p:sldId id="259" r:id="rId4"/>
    <p:sldId id="268" r:id="rId5"/>
    <p:sldId id="269" r:id="rId6"/>
    <p:sldId id="272" r:id="rId7"/>
    <p:sldId id="260" r:id="rId8"/>
    <p:sldId id="261" r:id="rId9"/>
    <p:sldId id="262" r:id="rId10"/>
    <p:sldId id="265" r:id="rId11"/>
    <p:sldId id="263" r:id="rId12"/>
    <p:sldId id="266" r:id="rId13"/>
    <p:sldId id="267" r:id="rId14"/>
    <p:sldId id="271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35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11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406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477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5977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73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06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66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9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99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81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99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60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82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64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F76E4-EF04-4CB3-BDDF-C9B42796D856}" type="datetimeFigureOut">
              <a:rPr lang="fr-FR" smtClean="0"/>
              <a:t>29/03/2024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F4D2EF5-B74D-42FB-9A74-9E2FDE3E6A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5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zolimacitymag.com/forgotten-hong-kong-icon-the-last-minibus-sign-maker/" TargetMode="External"/><Relationship Id="rId13" Type="http://schemas.openxmlformats.org/officeDocument/2006/relationships/hyperlink" Target="https://foursquare.com/v/mtr-causeway-bay-station-%E9%8A%85%E9%91%BC%E7%81%A3%E7%AB%99/4b29bb26f964a520fca224e3/photos" TargetMode="External"/><Relationship Id="rId3" Type="http://schemas.openxmlformats.org/officeDocument/2006/relationships/hyperlink" Target="https://tile.loc.gov/image-services/iiif/service:gmd:gmd7:g7823:g7823h:ct000381/full/pct:25/0/default.jpg" TargetMode="External"/><Relationship Id="rId7" Type="http://schemas.openxmlformats.org/officeDocument/2006/relationships/hyperlink" Target="https://industrialhistoryhk.org/the-last-minibus-sign-writer-in-hong-kong/" TargetMode="External"/><Relationship Id="rId12" Type="http://schemas.openxmlformats.org/officeDocument/2006/relationships/hyperlink" Target="https://foursquare.com/v/mtr-tai-wo-station/4b9858dff964a5201d3d35e3/photos" TargetMode="External"/><Relationship Id="rId2" Type="http://schemas.openxmlformats.org/officeDocument/2006/relationships/hyperlink" Target="https://www.britannica.com/place/Hong-Kong" TargetMode="External"/><Relationship Id="rId16" Type="http://schemas.openxmlformats.org/officeDocument/2006/relationships/hyperlink" Target="https://youtu.be/rl4ha2Q1Wv8?si=Eb7kV3uIDzt0tjH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ngkongfreetours.com/minibus-sign/" TargetMode="External"/><Relationship Id="rId11" Type="http://schemas.openxmlformats.org/officeDocument/2006/relationships/hyperlink" Target="http://mtr.hk365day.com/Railway/Special/calligraphy/main.html" TargetMode="External"/><Relationship Id="rId5" Type="http://schemas.openxmlformats.org/officeDocument/2006/relationships/hyperlink" Target="https://en.wikipedia.org/wiki/Transport_in_Hong_Kong" TargetMode="External"/><Relationship Id="rId15" Type="http://schemas.openxmlformats.org/officeDocument/2006/relationships/hyperlink" Target="https://zh.wikipedia.org/zh-cn/File:Shenzhen_Metro_Line_11_Nanshan_Sta_Platform_Calligraphy.jpg" TargetMode="External"/><Relationship Id="rId10" Type="http://schemas.openxmlformats.org/officeDocument/2006/relationships/hyperlink" Target="http://www.xinhuanet.com/english/2021-07/19/c_1310070061.htm" TargetMode="External"/><Relationship Id="rId4" Type="http://schemas.openxmlformats.org/officeDocument/2006/relationships/hyperlink" Target="https://en.wikipedia.org/wiki/MTR" TargetMode="External"/><Relationship Id="rId9" Type="http://schemas.openxmlformats.org/officeDocument/2006/relationships/hyperlink" Target="https://www.scmp.com/yp/discover/lifestyle/features/article/3071072/why-are-hong-kongs-mtr-stations-different-colours" TargetMode="External"/><Relationship Id="rId14" Type="http://schemas.openxmlformats.org/officeDocument/2006/relationships/hyperlink" Target="https://commons.wikimedia.org/wiki/File:20190619_Calligraphy_at_Zhengzhou_Metro_Haitansi_Station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l4ha2Q1Wv8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 descr="Victoria Peak with trees and water&#10;&#10;Description automatically generated">
            <a:extLst>
              <a:ext uri="{FF2B5EF4-FFF2-40B4-BE49-F238E27FC236}">
                <a16:creationId xmlns:a16="http://schemas.microsoft.com/office/drawing/2014/main" id="{94BC3633-C5AA-D288-1DE3-04895A2FA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091" r="1108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FE746-F239-6A04-7FCC-27707B319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100"/>
              <a:t>Calligraphy in Hong Kong’s Public Transport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D89BC-1654-5265-042D-18D483611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r>
              <a:rPr lang="fr-FR" sz="1600" dirty="0"/>
              <a:t>Anson Dao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8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359D-682C-4919-1734-C4C47FFA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Calligraphy in MTR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3C6B-AE80-2A40-3AFF-2675254E2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Mainly found in Island Line, Tseung Kwan O Line, and newer stations</a:t>
            </a:r>
          </a:p>
          <a:p>
            <a:r>
              <a:rPr lang="en-US" dirty="0"/>
              <a:t>Written by Abe Au Kit-Tong</a:t>
            </a:r>
          </a:p>
          <a:p>
            <a:pPr lvl="1"/>
            <a:r>
              <a:rPr lang="en-US" dirty="0"/>
              <a:t>Wanted to remind people that Chinese Calligraphy still exists, since it has been in decline</a:t>
            </a:r>
          </a:p>
          <a:p>
            <a:pPr lvl="1"/>
            <a:r>
              <a:rPr lang="en-US" dirty="0"/>
              <a:t>Wrote in a Song Dynasty style</a:t>
            </a:r>
          </a:p>
          <a:p>
            <a:pPr lvl="2"/>
            <a:r>
              <a:rPr lang="en-US" dirty="0" err="1"/>
              <a:t>Xingshu</a:t>
            </a:r>
            <a:r>
              <a:rPr lang="en-US" dirty="0"/>
              <a:t> running script</a:t>
            </a:r>
          </a:p>
          <a:p>
            <a:r>
              <a:rPr lang="en-US" dirty="0"/>
              <a:t>Written on panels rather than mosaics</a:t>
            </a:r>
          </a:p>
          <a:p>
            <a:r>
              <a:rPr lang="en-US" dirty="0"/>
              <a:t>Along with the livery brings life to the station</a:t>
            </a:r>
          </a:p>
          <a:p>
            <a:pPr lvl="1"/>
            <a:r>
              <a:rPr lang="en-US" dirty="0"/>
              <a:t>Make it brighter rather than a dark and desolate place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163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藍田站">
            <a:extLst>
              <a:ext uri="{FF2B5EF4-FFF2-40B4-BE49-F238E27FC236}">
                <a16:creationId xmlns:a16="http://schemas.microsoft.com/office/drawing/2014/main" id="{BD6492CB-AEF9-F5F3-A397-50CB90E04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3"/>
          <a:stretch/>
        </p:blipFill>
        <p:spPr bwMode="auto">
          <a:xfrm>
            <a:off x="643467" y="965784"/>
            <a:ext cx="3278292" cy="19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Photos at MTR Tai Wo Station - Rail Station in Tai Po">
            <a:extLst>
              <a:ext uri="{FF2B5EF4-FFF2-40B4-BE49-F238E27FC236}">
                <a16:creationId xmlns:a16="http://schemas.microsoft.com/office/drawing/2014/main" id="{D272F12B-EC1E-E353-43BA-BC752F1F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493" y="1557228"/>
            <a:ext cx="3743538" cy="3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灣仔站">
            <a:extLst>
              <a:ext uri="{FF2B5EF4-FFF2-40B4-BE49-F238E27FC236}">
                <a16:creationId xmlns:a16="http://schemas.microsoft.com/office/drawing/2014/main" id="{556C495D-15B1-70F9-1052-C7BF0DA0C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8" r="21739"/>
          <a:stretch/>
        </p:blipFill>
        <p:spPr bwMode="auto">
          <a:xfrm>
            <a:off x="8308764" y="653083"/>
            <a:ext cx="3239769" cy="26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寶琳站">
            <a:extLst>
              <a:ext uri="{FF2B5EF4-FFF2-40B4-BE49-F238E27FC236}">
                <a16:creationId xmlns:a16="http://schemas.microsoft.com/office/drawing/2014/main" id="{45E297BE-F0F0-E4BB-A735-671AFC4E6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46"/>
          <a:stretch/>
        </p:blipFill>
        <p:spPr bwMode="auto">
          <a:xfrm>
            <a:off x="643467" y="3880099"/>
            <a:ext cx="3278292" cy="20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AB4A2EDC-5131-5221-4558-928F7A91D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63" y="3696946"/>
            <a:ext cx="3239769" cy="242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1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2" name="Rectangle 822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on a wall&#10;&#10;Description automatically generated">
            <a:extLst>
              <a:ext uri="{FF2B5EF4-FFF2-40B4-BE49-F238E27FC236}">
                <a16:creationId xmlns:a16="http://schemas.microsoft.com/office/drawing/2014/main" id="{4D63F480-D17B-9C46-2D34-487F51FD5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33494" b="-3"/>
          <a:stretch/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8196" name="Picture 4" descr="筲箕灣站">
            <a:extLst>
              <a:ext uri="{FF2B5EF4-FFF2-40B4-BE49-F238E27FC236}">
                <a16:creationId xmlns:a16="http://schemas.microsoft.com/office/drawing/2014/main" id="{0B9101B7-13AD-DA0C-4A89-9E865ECCA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r="30664" b="-1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 purple wall with writing on it&#10;&#10;Description automatically generated">
            <a:extLst>
              <a:ext uri="{FF2B5EF4-FFF2-40B4-BE49-F238E27FC236}">
                <a16:creationId xmlns:a16="http://schemas.microsoft.com/office/drawing/2014/main" id="{C6D41DEE-4D42-D050-7945-87456D623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0" r="-3" b="17769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undefined">
            <a:extLst>
              <a:ext uri="{FF2B5EF4-FFF2-40B4-BE49-F238E27FC236}">
                <a16:creationId xmlns:a16="http://schemas.microsoft.com/office/drawing/2014/main" id="{C9A5232A-EEAA-532E-F3B5-B5C1F5C91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r="-4" b="-4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 yellow sign with writing on it&#10;&#10;Description automatically generated">
            <a:extLst>
              <a:ext uri="{FF2B5EF4-FFF2-40B4-BE49-F238E27FC236}">
                <a16:creationId xmlns:a16="http://schemas.microsoft.com/office/drawing/2014/main" id="{686F75C3-9485-980B-D5BB-57C77D0B7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0" b="4"/>
          <a:stretch/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灣仔站">
            <a:extLst>
              <a:ext uri="{FF2B5EF4-FFF2-40B4-BE49-F238E27FC236}">
                <a16:creationId xmlns:a16="http://schemas.microsoft.com/office/drawing/2014/main" id="{CF3D90A7-A767-1DA0-568E-F5B936185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r="17016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C6C79A-3F51-AB6F-3CB6-FC1287AF67D6}"/>
              </a:ext>
            </a:extLst>
          </p:cNvPr>
          <p:cNvSpPr/>
          <p:nvPr/>
        </p:nvSpPr>
        <p:spPr>
          <a:xfrm>
            <a:off x="1948208" y="929289"/>
            <a:ext cx="1250900" cy="13167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0787DC-6519-2BAC-2230-5BBF7D6B5D41}"/>
              </a:ext>
            </a:extLst>
          </p:cNvPr>
          <p:cNvSpPr/>
          <p:nvPr/>
        </p:nvSpPr>
        <p:spPr>
          <a:xfrm>
            <a:off x="10075872" y="446424"/>
            <a:ext cx="2193513" cy="22735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F12126-326C-84A4-098D-BE21AF0E1EDF}"/>
              </a:ext>
            </a:extLst>
          </p:cNvPr>
          <p:cNvSpPr/>
          <p:nvPr/>
        </p:nvSpPr>
        <p:spPr>
          <a:xfrm>
            <a:off x="8777560" y="3404035"/>
            <a:ext cx="2370181" cy="2769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A4719E-F476-125A-0543-FD383582D0EF}"/>
              </a:ext>
            </a:extLst>
          </p:cNvPr>
          <p:cNvSpPr/>
          <p:nvPr/>
        </p:nvSpPr>
        <p:spPr>
          <a:xfrm>
            <a:off x="5499243" y="4096442"/>
            <a:ext cx="1451572" cy="18162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37700A-22E3-B04B-666A-2D044C60127B}"/>
              </a:ext>
            </a:extLst>
          </p:cNvPr>
          <p:cNvSpPr/>
          <p:nvPr/>
        </p:nvSpPr>
        <p:spPr>
          <a:xfrm>
            <a:off x="6456199" y="728120"/>
            <a:ext cx="1883404" cy="20700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FC01C6-2700-D37A-2E99-4C5A7E37F1FF}"/>
              </a:ext>
            </a:extLst>
          </p:cNvPr>
          <p:cNvSpPr/>
          <p:nvPr/>
        </p:nvSpPr>
        <p:spPr>
          <a:xfrm>
            <a:off x="2298390" y="4044844"/>
            <a:ext cx="1793041" cy="25485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37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4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228" name="Straight Connector 9227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9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0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1" name="Isosceles Triangle 9230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2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3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4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36" name="Isosceles Triangle 9235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9238" name="Rectangle 9237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D5CDFD2-87A6-BB9F-38AD-31DCC0A6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262" y="1881295"/>
            <a:ext cx="4650004" cy="310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40" name="Straight Connector 9239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>
            <a:extLst>
              <a:ext uri="{FF2B5EF4-FFF2-40B4-BE49-F238E27FC236}">
                <a16:creationId xmlns:a16="http://schemas.microsoft.com/office/drawing/2014/main" id="{5D678DC8-CE01-DF70-3954-DCF96895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4367" y="2125419"/>
            <a:ext cx="4650004" cy="261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EE060-F62C-E8B2-F042-D1F63D3D3987}"/>
              </a:ext>
            </a:extLst>
          </p:cNvPr>
          <p:cNvSpPr txBox="1"/>
          <p:nvPr/>
        </p:nvSpPr>
        <p:spPr>
          <a:xfrm>
            <a:off x="2467518" y="5223933"/>
            <a:ext cx="196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Zhengzhou Metro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4CEBF-E9D4-BBF1-B211-C83B6DB1AA76}"/>
              </a:ext>
            </a:extLst>
          </p:cNvPr>
          <p:cNvSpPr txBox="1"/>
          <p:nvPr/>
        </p:nvSpPr>
        <p:spPr>
          <a:xfrm>
            <a:off x="8011764" y="5269706"/>
            <a:ext cx="184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Shenzhen Metro</a:t>
            </a:r>
          </a:p>
        </p:txBody>
      </p:sp>
    </p:spTree>
    <p:extLst>
      <p:ext uri="{BB962C8B-B14F-4D97-AF65-F5344CB8AC3E}">
        <p14:creationId xmlns:p14="http://schemas.microsoft.com/office/powerpoint/2010/main" val="17524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4A72-B3EA-B0C8-9DD3-E3EA6EC2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Effects</a:t>
            </a:r>
            <a:r>
              <a:rPr lang="fr-FR" dirty="0"/>
              <a:t> of Calligraphy in Hong Kong Public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8422-BB79-B86A-CB87-3064C2C69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of Hong Kong like the feeling of nostalgia</a:t>
            </a:r>
          </a:p>
          <a:p>
            <a:r>
              <a:rPr lang="en-US" dirty="0"/>
              <a:t>Bridging together oriental and occidental culture</a:t>
            </a:r>
          </a:p>
          <a:p>
            <a:r>
              <a:rPr lang="en-US" dirty="0"/>
              <a:t>An art form that can brighten up the public</a:t>
            </a:r>
          </a:p>
          <a:p>
            <a:r>
              <a:rPr lang="en-US" dirty="0"/>
              <a:t>Reviving a dying tradition</a:t>
            </a:r>
          </a:p>
          <a:p>
            <a:pPr lvl="1"/>
            <a:r>
              <a:rPr lang="en-US" dirty="0"/>
              <a:t>Hope to expose as many people as they can to this art form</a:t>
            </a:r>
          </a:p>
          <a:p>
            <a:r>
              <a:rPr lang="en-US" dirty="0"/>
              <a:t>Dynamic nature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29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2A8E-9A1C-3F80-B94A-8AD204B2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Works </a:t>
            </a:r>
            <a:r>
              <a:rPr lang="fr-FR" dirty="0" err="1"/>
              <a:t>Cited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D13BB-FE94-B7D1-D144-1CC453BA7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>
                <a:hlinkClick r:id="rId2"/>
              </a:rPr>
              <a:t>https://www.britannica.com/place/Hong-Kong</a:t>
            </a:r>
            <a:endParaRPr lang="fr-FR" dirty="0"/>
          </a:p>
          <a:p>
            <a:r>
              <a:rPr lang="fr-FR" dirty="0">
                <a:hlinkClick r:id="rId3"/>
              </a:rPr>
              <a:t>https://tile.loc.gov/image-services/iiif/service:gmd:gmd7:g7823:g7823h:ct000381/full/pct:25/0/default.jpg</a:t>
            </a:r>
            <a:endParaRPr lang="fr-FR" dirty="0"/>
          </a:p>
          <a:p>
            <a:r>
              <a:rPr lang="fr-FR" dirty="0">
                <a:hlinkClick r:id="rId4"/>
              </a:rPr>
              <a:t>https://en.wikipedia.org/wiki/MTR</a:t>
            </a:r>
            <a:endParaRPr lang="fr-FR" dirty="0"/>
          </a:p>
          <a:p>
            <a:r>
              <a:rPr lang="fr-FR" dirty="0">
                <a:hlinkClick r:id="rId5"/>
              </a:rPr>
              <a:t>https://en.wikipedia.org/wiki/Transport_in_Hong_Kong</a:t>
            </a:r>
            <a:endParaRPr lang="fr-FR" dirty="0"/>
          </a:p>
          <a:p>
            <a:r>
              <a:rPr lang="fr-FR" dirty="0">
                <a:hlinkClick r:id="rId6"/>
              </a:rPr>
              <a:t>https://hongkongfreetours.com/minibus-sign/</a:t>
            </a:r>
            <a:endParaRPr lang="fr-FR" dirty="0"/>
          </a:p>
          <a:p>
            <a:r>
              <a:rPr lang="fr-FR" dirty="0">
                <a:hlinkClick r:id="rId7"/>
              </a:rPr>
              <a:t>https://industrialhistoryhk.org/the-last-minibus-sign-writer-in-hong-kong/</a:t>
            </a:r>
            <a:endParaRPr lang="fr-FR" dirty="0"/>
          </a:p>
          <a:p>
            <a:r>
              <a:rPr lang="fr-FR" dirty="0">
                <a:hlinkClick r:id="rId8"/>
              </a:rPr>
              <a:t>https://zolimacitymag.com/forgotten-hong-kong-icon-the-last-minibus-sign-maker/</a:t>
            </a:r>
            <a:endParaRPr lang="fr-FR" dirty="0"/>
          </a:p>
          <a:p>
            <a:r>
              <a:rPr lang="fr-FR" dirty="0">
                <a:hlinkClick r:id="rId9"/>
              </a:rPr>
              <a:t>https://www.scmp.com/yp/discover/lifestyle/features/article/3071072/why-are-hong-kongs-mtr-stations-different-colours</a:t>
            </a:r>
            <a:endParaRPr lang="fr-FR" dirty="0"/>
          </a:p>
          <a:p>
            <a:r>
              <a:rPr lang="fr-FR" dirty="0">
                <a:hlinkClick r:id="rId10"/>
              </a:rPr>
              <a:t>http://www.xinhuanet.com/english/2021-07/19/c_1310070061.htm</a:t>
            </a:r>
            <a:endParaRPr lang="fr-FR" dirty="0"/>
          </a:p>
          <a:p>
            <a:r>
              <a:rPr lang="fr-FR" dirty="0">
                <a:hlinkClick r:id="rId11"/>
              </a:rPr>
              <a:t>http://mtr.hk365day.com/Railway/Special/calligraphy/main.html</a:t>
            </a:r>
            <a:endParaRPr lang="fr-FR" dirty="0"/>
          </a:p>
          <a:p>
            <a:r>
              <a:rPr lang="fr-FR" dirty="0">
                <a:hlinkClick r:id="rId12"/>
              </a:rPr>
              <a:t>https://foursquare.com/v/mtr-tai-wo-station/4b9858dff964a5201d3d35e3/photos</a:t>
            </a:r>
            <a:endParaRPr lang="fr-FR" dirty="0"/>
          </a:p>
          <a:p>
            <a:r>
              <a:rPr lang="fr-FR" dirty="0">
                <a:hlinkClick r:id="rId13"/>
              </a:rPr>
              <a:t>https://foursquare.com/v/mtr-causeway-bay-station-%E9%8A%85%E9%91%BC%E7%81%A3%E7%AB%99/4b29bb26f964a520fca224e3/photos</a:t>
            </a:r>
            <a:endParaRPr lang="fr-FR" dirty="0"/>
          </a:p>
          <a:p>
            <a:r>
              <a:rPr lang="fr-FR" dirty="0">
                <a:hlinkClick r:id="rId14"/>
              </a:rPr>
              <a:t>https://commons.wikimedia.org/wiki/File:20190619_Calligraphy_at_Zhengzhou_Metro_Haitansi_Station.jpg</a:t>
            </a:r>
            <a:endParaRPr lang="fr-FR" dirty="0"/>
          </a:p>
          <a:p>
            <a:r>
              <a:rPr lang="fr-FR" dirty="0">
                <a:hlinkClick r:id="rId15"/>
              </a:rPr>
              <a:t>https://zh.wikipedia.org/zh-cn/File:Shenzhen_Metro_Line_11_Nanshan_Sta_Platform_Calligraphy.jpg</a:t>
            </a:r>
            <a:endParaRPr lang="fr-FR" dirty="0"/>
          </a:p>
          <a:p>
            <a:r>
              <a:rPr lang="fr-FR" dirty="0">
                <a:hlinkClick r:id="rId16"/>
              </a:rPr>
              <a:t>https://youtu.be/rl4ha2Q1Wv8?si=Eb7kV3uIDzt0tjHn</a:t>
            </a:r>
            <a:endParaRPr lang="fr-FR" dirty="0"/>
          </a:p>
          <a:p>
            <a:r>
              <a:rPr lang="fr-FR" dirty="0"/>
              <a:t>All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pictures</a:t>
            </a:r>
            <a:r>
              <a:rPr lang="fr-FR" dirty="0"/>
              <a:t> are </a:t>
            </a:r>
            <a:r>
              <a:rPr lang="fr-FR" dirty="0" err="1"/>
              <a:t>taken</a:t>
            </a:r>
            <a:r>
              <a:rPr lang="fr-FR" dirty="0"/>
              <a:t> by me, Anson Dao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40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A0C0-E1BF-2558-538A-0920191B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Background of Hong Kong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701C7-98EE-C159-1404-88F168BD0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Special Administrative Region located in Southern China</a:t>
            </a:r>
          </a:p>
          <a:p>
            <a:r>
              <a:rPr lang="en-US"/>
              <a:t>British Colony from 1842 (Hong Kong Island) to 1997</a:t>
            </a:r>
          </a:p>
          <a:p>
            <a:r>
              <a:rPr lang="en-US"/>
              <a:t>Predominantly Cantonese speaking</a:t>
            </a:r>
          </a:p>
          <a:p>
            <a:pPr lvl="1"/>
            <a:r>
              <a:rPr lang="en-US"/>
              <a:t>Uses traditional characters not simplified</a:t>
            </a:r>
          </a:p>
          <a:p>
            <a:pPr lvl="1"/>
            <a:r>
              <a:rPr lang="en-US"/>
              <a:t>Simplified: </a:t>
            </a:r>
            <a:r>
              <a:rPr lang="zh-CN" altLang="en-US" sz="2000">
                <a:latin typeface="Microsoft JhengHei (Body)"/>
                <a:ea typeface="PMingLiU" panose="020B0604030504040204" pitchFamily="18" charset="-120"/>
              </a:rPr>
              <a:t>妈妈我祝你生日快乐</a:t>
            </a:r>
            <a:endParaRPr lang="en-US" altLang="zh-CN" sz="2000">
              <a:latin typeface="Microsoft JhengHei (Body)"/>
              <a:ea typeface="PMingLiU" panose="020B0604030504040204" pitchFamily="18" charset="-120"/>
            </a:endParaRPr>
          </a:p>
          <a:p>
            <a:pPr lvl="1"/>
            <a:r>
              <a:rPr lang="en-US"/>
              <a:t>Traditional: </a:t>
            </a:r>
            <a:r>
              <a:rPr lang="zh-TW" altLang="en-US" sz="2000">
                <a:latin typeface="PMingLiU" panose="02020500000000000000" pitchFamily="18" charset="-120"/>
                <a:ea typeface="PMingLiU" panose="02020500000000000000" pitchFamily="18" charset="-120"/>
              </a:rPr>
              <a:t>媽媽我祝你生日快樂</a:t>
            </a:r>
            <a:endParaRPr lang="en-US" sz="200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lvl="1"/>
            <a:r>
              <a:rPr lang="en-US">
                <a:ea typeface="PMingLiU" panose="020B0604030504040204" pitchFamily="18" charset="-120"/>
              </a:rPr>
              <a:t>Phrase: Mom, I wish you Happy Birthday</a:t>
            </a:r>
          </a:p>
          <a:p>
            <a:endParaRPr lang="en-US"/>
          </a:p>
          <a:p>
            <a:endParaRPr lang="en-US"/>
          </a:p>
          <a:p>
            <a:endParaRPr lang="fr-FR" dirty="0"/>
          </a:p>
        </p:txBody>
      </p:sp>
      <p:pic>
        <p:nvPicPr>
          <p:cNvPr id="1029" name="Picture 5" descr="Hong Kong and vicinity. | Library of Congress">
            <a:extLst>
              <a:ext uri="{FF2B5EF4-FFF2-40B4-BE49-F238E27FC236}">
                <a16:creationId xmlns:a16="http://schemas.microsoft.com/office/drawing/2014/main" id="{74B8AA93-575C-1972-DF08-FFCF481EB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31" y="1418335"/>
            <a:ext cx="3979491" cy="43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7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C13A3-DFE8-EC5C-9AEA-6B2478B1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Public Transport in Hong Kong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A3FF6-E760-A9BE-7862-416F225B7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Bus: Double Decker Bus</a:t>
            </a:r>
          </a:p>
          <a:p>
            <a:r>
              <a:rPr lang="fr-FR" dirty="0"/>
              <a:t>Minibus</a:t>
            </a:r>
          </a:p>
          <a:p>
            <a:r>
              <a:rPr lang="fr-FR" dirty="0"/>
              <a:t>Metro: MTR</a:t>
            </a:r>
          </a:p>
          <a:p>
            <a:pPr lvl="1"/>
            <a:r>
              <a:rPr lang="fr-FR" dirty="0"/>
              <a:t>Light Rail</a:t>
            </a:r>
          </a:p>
          <a:p>
            <a:r>
              <a:rPr lang="fr-FR" dirty="0"/>
              <a:t>Ferry</a:t>
            </a:r>
          </a:p>
          <a:p>
            <a:r>
              <a:rPr lang="fr-FR" dirty="0"/>
              <a:t>Tram: </a:t>
            </a:r>
            <a:r>
              <a:rPr lang="en-US" dirty="0"/>
              <a:t>“Ding </a:t>
            </a:r>
            <a:r>
              <a:rPr lang="en-US" dirty="0" err="1"/>
              <a:t>Ding</a:t>
            </a:r>
            <a:r>
              <a:rPr lang="en-US" dirty="0"/>
              <a:t>”</a:t>
            </a:r>
          </a:p>
          <a:p>
            <a:r>
              <a:rPr lang="en-US" dirty="0"/>
              <a:t>And more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2050" name="Picture 2" descr="An MTR train on the Tung Chung line">
            <a:extLst>
              <a:ext uri="{FF2B5EF4-FFF2-40B4-BE49-F238E27FC236}">
                <a16:creationId xmlns:a16="http://schemas.microsoft.com/office/drawing/2014/main" id="{24A3587D-3486-91B0-6364-49E09CB1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874" y="1360315"/>
            <a:ext cx="2940711" cy="22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C5EB3343-742B-35A8-9ED1-78A41A26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65" y="1988754"/>
            <a:ext cx="1973209" cy="26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D54A5BB5-5576-2BF4-8EDD-9BBAB3B7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189" y="3429000"/>
            <a:ext cx="2512365" cy="18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defined">
            <a:extLst>
              <a:ext uri="{FF2B5EF4-FFF2-40B4-BE49-F238E27FC236}">
                <a16:creationId xmlns:a16="http://schemas.microsoft.com/office/drawing/2014/main" id="{5EE5DD7F-D0D7-5A2D-7CED-BCCAB88E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585" y="2099944"/>
            <a:ext cx="1857294" cy="13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defined">
            <a:extLst>
              <a:ext uri="{FF2B5EF4-FFF2-40B4-BE49-F238E27FC236}">
                <a16:creationId xmlns:a16="http://schemas.microsoft.com/office/drawing/2014/main" id="{D8A028AB-9763-01A7-9C0A-3E0150B2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874" y="3418915"/>
            <a:ext cx="2512364" cy="18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89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1AE3-7D54-BFA4-C008-595B56B9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22281" cy="1320800"/>
          </a:xfrm>
        </p:spPr>
        <p:txBody>
          <a:bodyPr>
            <a:normAutofit/>
          </a:bodyPr>
          <a:lstStyle/>
          <a:p>
            <a:r>
              <a:rPr lang="fr-FR" dirty="0"/>
              <a:t>Minibus (</a:t>
            </a:r>
            <a:r>
              <a:rPr lang="ja-JP" altLang="en-US" dirty="0"/>
              <a:t>小巴</a:t>
            </a:r>
            <a:r>
              <a:rPr lang="fr-FR" dirty="0"/>
              <a:t>)</a:t>
            </a:r>
          </a:p>
        </p:txBody>
      </p:sp>
      <p:sp>
        <p:nvSpPr>
          <p:cNvPr id="10" name="Isosceles Triangle 8">
            <a:extLst>
              <a:ext uri="{FF2B5EF4-FFF2-40B4-BE49-F238E27FC236}">
                <a16:creationId xmlns:a16="http://schemas.microsoft.com/office/drawing/2014/main" id="{82FCA8AA-470A-46EF-AC08-74C610468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F93C1-56EC-6A0E-EBB7-DD03FEF12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01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dirty="0"/>
              <a:t>Two types</a:t>
            </a:r>
          </a:p>
          <a:p>
            <a:pPr lvl="1"/>
            <a:r>
              <a:rPr lang="en-US" dirty="0"/>
              <a:t>Red top: no set route, but set destination</a:t>
            </a:r>
          </a:p>
          <a:p>
            <a:pPr lvl="2"/>
            <a:r>
              <a:rPr lang="en-US" dirty="0"/>
              <a:t>Can access some areas not served as well by other forms of public transit</a:t>
            </a:r>
          </a:p>
          <a:p>
            <a:pPr lvl="2"/>
            <a:r>
              <a:rPr lang="en-US" dirty="0"/>
              <a:t>Fares not regulated by transit authority</a:t>
            </a:r>
          </a:p>
          <a:p>
            <a:pPr lvl="2"/>
            <a:r>
              <a:rPr lang="en-US" dirty="0"/>
              <a:t>Tends to drive more aggressively</a:t>
            </a:r>
          </a:p>
          <a:p>
            <a:pPr lvl="1"/>
            <a:r>
              <a:rPr lang="en-US" dirty="0"/>
              <a:t>Green top: set route with set destination</a:t>
            </a:r>
          </a:p>
          <a:p>
            <a:pPr lvl="2"/>
            <a:r>
              <a:rPr lang="en-US" dirty="0"/>
              <a:t>Have designated stops</a:t>
            </a:r>
          </a:p>
          <a:p>
            <a:pPr lvl="2"/>
            <a:r>
              <a:rPr lang="en-US" dirty="0"/>
              <a:t>Fares regulated by transit authority</a:t>
            </a:r>
          </a:p>
        </p:txBody>
      </p:sp>
      <p:pic>
        <p:nvPicPr>
          <p:cNvPr id="5" name="Picture 8" descr="undefined">
            <a:extLst>
              <a:ext uri="{FF2B5EF4-FFF2-40B4-BE49-F238E27FC236}">
                <a16:creationId xmlns:a16="http://schemas.microsoft.com/office/drawing/2014/main" id="{1ADD88BE-4B13-D47B-5828-C039DD158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5545" b="-4"/>
          <a:stretch/>
        </p:blipFill>
        <p:spPr bwMode="auto">
          <a:xfrm>
            <a:off x="6129405" y="609600"/>
            <a:ext cx="3144597" cy="26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undefined">
            <a:extLst>
              <a:ext uri="{FF2B5EF4-FFF2-40B4-BE49-F238E27FC236}">
                <a16:creationId xmlns:a16="http://schemas.microsoft.com/office/drawing/2014/main" id="{73D31679-54AE-947D-2EB8-901CD283B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1379"/>
          <a:stretch/>
        </p:blipFill>
        <p:spPr bwMode="auto">
          <a:xfrm>
            <a:off x="6129405" y="3439947"/>
            <a:ext cx="3144597" cy="26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1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3C45-8092-D28A-59AC-CF8FA91C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Minibus </a:t>
            </a:r>
            <a:r>
              <a:rPr lang="fr-FR" dirty="0" err="1"/>
              <a:t>Sign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EB952-62E0-E116-00A1-68C1D1021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Paint on </a:t>
            </a:r>
            <a:r>
              <a:rPr lang="en-US" dirty="0" err="1"/>
              <a:t>acryllic</a:t>
            </a:r>
            <a:r>
              <a:rPr lang="en-US" dirty="0"/>
              <a:t> sheet</a:t>
            </a:r>
          </a:p>
          <a:p>
            <a:r>
              <a:rPr lang="en-US" dirty="0"/>
              <a:t>Mak Kam Seng is the last person in Hong Kong to make and sell Minibus signs</a:t>
            </a:r>
          </a:p>
          <a:p>
            <a:pPr lvl="1"/>
            <a:r>
              <a:rPr lang="en-US" dirty="0"/>
              <a:t>Makes signs with slang</a:t>
            </a:r>
          </a:p>
          <a:p>
            <a:r>
              <a:rPr lang="en-US" dirty="0"/>
              <a:t>Since red top minibuses can operate anywhere, custom signs help make destinations clearer</a:t>
            </a:r>
          </a:p>
          <a:p>
            <a:pPr lvl="1"/>
            <a:r>
              <a:rPr lang="en-US" dirty="0"/>
              <a:t>Decline of red minibuses means decline in demand for custom signs</a:t>
            </a:r>
          </a:p>
          <a:p>
            <a:r>
              <a:rPr lang="en-US" dirty="0"/>
              <a:t>Red characters means destination</a:t>
            </a:r>
          </a:p>
          <a:p>
            <a:r>
              <a:rPr lang="en-US" dirty="0"/>
              <a:t>Blue characters means a neighborhood it will pass through</a:t>
            </a:r>
          </a:p>
          <a:p>
            <a:r>
              <a:rPr lang="en-US" dirty="0"/>
              <a:t>Uses regular script</a:t>
            </a:r>
          </a:p>
          <a:p>
            <a:endParaRPr lang="fr-FR" dirty="0"/>
          </a:p>
        </p:txBody>
      </p:sp>
      <p:pic>
        <p:nvPicPr>
          <p:cNvPr id="10248" name="Picture 8" descr="Forgotten Hong Kong Icon: The Last Minibus Sign Maker">
            <a:extLst>
              <a:ext uri="{FF2B5EF4-FFF2-40B4-BE49-F238E27FC236}">
                <a16:creationId xmlns:a16="http://schemas.microsoft.com/office/drawing/2014/main" id="{7EE36A96-2B2B-81D6-D8DC-92BE8880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49" y="3836194"/>
            <a:ext cx="40290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us Mini, Last Sign Writer Mak Mak Sang Snipped Detail You Tube Film JPG">
            <a:extLst>
              <a:ext uri="{FF2B5EF4-FFF2-40B4-BE49-F238E27FC236}">
                <a16:creationId xmlns:a16="http://schemas.microsoft.com/office/drawing/2014/main" id="{89AFBF34-41EE-A5C0-1C76-C47E9B16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283697"/>
            <a:ext cx="2893219" cy="17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gif;base64,R0lGODlhAQABAAAAACH5BAEKAAEALAAAAAABAAEAAAICTAEAOw==">
            <a:extLst>
              <a:ext uri="{FF2B5EF4-FFF2-40B4-BE49-F238E27FC236}">
                <a16:creationId xmlns:a16="http://schemas.microsoft.com/office/drawing/2014/main" id="{69B3A0B6-913C-F1C8-C7D1-D84466C6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60" y="2074225"/>
            <a:ext cx="2297906" cy="17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05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妙筆書我心——手寫小巴牌師傅·麥錦生｜橫跨半個世紀的小巴承載著哪些回憶？紅van車文化將如何延續？｜我的香港故事20221120">
            <a:hlinkClick r:id="" action="ppaction://media"/>
            <a:extLst>
              <a:ext uri="{FF2B5EF4-FFF2-40B4-BE49-F238E27FC236}">
                <a16:creationId xmlns:a16="http://schemas.microsoft.com/office/drawing/2014/main" id="{14CC7125-853C-D912-BB4A-1231D5CC2F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0245" y="697584"/>
            <a:ext cx="9391509" cy="53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AD5F-74C5-84C8-D7F6-A0D22ADC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MTR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161C-EEF7-2578-876A-FC324084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Transit Railway</a:t>
            </a:r>
          </a:p>
          <a:p>
            <a:r>
              <a:rPr lang="en-US" dirty="0"/>
              <a:t>Founded in 1972</a:t>
            </a:r>
          </a:p>
          <a:p>
            <a:r>
              <a:rPr lang="en-US" dirty="0"/>
              <a:t>Merged with KCR in 2007</a:t>
            </a:r>
          </a:p>
          <a:p>
            <a:r>
              <a:rPr lang="en-US" dirty="0"/>
              <a:t>10 lines, 98 stations</a:t>
            </a:r>
          </a:p>
          <a:p>
            <a:r>
              <a:rPr lang="en-US" dirty="0"/>
              <a:t>Helps foster transit-oriented development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CE4FD35F-6620-F82D-5308-2860C9E6B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87" y="398680"/>
            <a:ext cx="2051974" cy="16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5C56F964-0CB6-FD32-C8A4-85EB03F6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61" y="2598821"/>
            <a:ext cx="4921482" cy="328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42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B94D-8DD7-A83D-AD2C-0702F217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Livery</a:t>
            </a:r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7716528-F758-0DAA-C5E0-B9F050EFE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84" y="872958"/>
            <a:ext cx="7602767" cy="537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85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9919CE-DB8E-A7CE-1025-CBAF3BB81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ign on a wall&#10;&#10;Description automatically generated">
            <a:extLst>
              <a:ext uri="{FF2B5EF4-FFF2-40B4-BE49-F238E27FC236}">
                <a16:creationId xmlns:a16="http://schemas.microsoft.com/office/drawing/2014/main" id="{822C639D-0A6F-27B2-0223-87101FB6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794" y="952924"/>
            <a:ext cx="2475653" cy="185673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ign on a wall&#10;&#10;Description automatically generated">
            <a:extLst>
              <a:ext uri="{FF2B5EF4-FFF2-40B4-BE49-F238E27FC236}">
                <a16:creationId xmlns:a16="http://schemas.microsoft.com/office/drawing/2014/main" id="{E57FA50D-7048-7C63-F4D9-067FCD14A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816" y="959075"/>
            <a:ext cx="2468623" cy="185146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ign on a tiled floor&#10;&#10;Description automatically generated">
            <a:extLst>
              <a:ext uri="{FF2B5EF4-FFF2-40B4-BE49-F238E27FC236}">
                <a16:creationId xmlns:a16="http://schemas.microsoft.com/office/drawing/2014/main" id="{1AFDE35E-C7A2-ED04-AA43-6FE0E7EF1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5658" y="959075"/>
            <a:ext cx="2468623" cy="185146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sign on a wall&#10;&#10;Description automatically generated">
            <a:extLst>
              <a:ext uri="{FF2B5EF4-FFF2-40B4-BE49-F238E27FC236}">
                <a16:creationId xmlns:a16="http://schemas.microsoft.com/office/drawing/2014/main" id="{D713D59E-4993-EC0F-796C-6FBD0670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205" y="4057148"/>
            <a:ext cx="2471631" cy="18537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pool&#10;&#10;Description automatically generated">
            <a:extLst>
              <a:ext uri="{FF2B5EF4-FFF2-40B4-BE49-F238E27FC236}">
                <a16:creationId xmlns:a16="http://schemas.microsoft.com/office/drawing/2014/main" id="{D4589315-C63F-B795-C195-7CE85928A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3543" y="4118852"/>
            <a:ext cx="2401112" cy="1800834"/>
          </a:xfrm>
          <a:prstGeom prst="rect">
            <a:avLst/>
          </a:prstGeom>
        </p:spPr>
      </p:pic>
      <p:pic>
        <p:nvPicPr>
          <p:cNvPr id="4" name="Picture 3" descr="A sign on a wall&#10;&#10;Description automatically generated">
            <a:extLst>
              <a:ext uri="{FF2B5EF4-FFF2-40B4-BE49-F238E27FC236}">
                <a16:creationId xmlns:a16="http://schemas.microsoft.com/office/drawing/2014/main" id="{685F74F7-435A-1E9C-79A4-2EF081EC6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7669" y="4063299"/>
            <a:ext cx="2464601" cy="18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1184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293</TotalTime>
  <Words>640</Words>
  <Application>Microsoft Office PowerPoint</Application>
  <PresentationFormat>Widescreen</PresentationFormat>
  <Paragraphs>87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PMingLiU</vt:lpstr>
      <vt:lpstr>Arial</vt:lpstr>
      <vt:lpstr>Microsoft JhengHei (Body)</vt:lpstr>
      <vt:lpstr>Trebuchet MS</vt:lpstr>
      <vt:lpstr>Wingdings 3</vt:lpstr>
      <vt:lpstr>Facet</vt:lpstr>
      <vt:lpstr>Calligraphy in Hong Kong’s Public Transport</vt:lpstr>
      <vt:lpstr>Background of Hong Kong</vt:lpstr>
      <vt:lpstr>Public Transport in Hong Kong</vt:lpstr>
      <vt:lpstr>Minibus (小巴)</vt:lpstr>
      <vt:lpstr>Minibus Sign</vt:lpstr>
      <vt:lpstr>PowerPoint Presentation</vt:lpstr>
      <vt:lpstr>MTR</vt:lpstr>
      <vt:lpstr>Livery</vt:lpstr>
      <vt:lpstr>PowerPoint Presentation</vt:lpstr>
      <vt:lpstr>Calligraphy in MTR</vt:lpstr>
      <vt:lpstr>PowerPoint Presentation</vt:lpstr>
      <vt:lpstr>PowerPoint Presentation</vt:lpstr>
      <vt:lpstr>PowerPoint Presentation</vt:lpstr>
      <vt:lpstr>Effects of Calligraphy in Hong Kong Public Transport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Dao, Anson (wkt9bq)</dc:creator>
  <cp:lastModifiedBy>Dao, Anson (wkt9bq)</cp:lastModifiedBy>
  <cp:revision>23</cp:revision>
  <dcterms:created xsi:type="dcterms:W3CDTF">2024-03-04T05:11:10Z</dcterms:created>
  <dcterms:modified xsi:type="dcterms:W3CDTF">2024-03-29T18:50:09Z</dcterms:modified>
</cp:coreProperties>
</file>